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8.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9.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0.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1.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 id="2147483919" r:id="rId15"/>
  </p:sldMasterIdLst>
  <p:notesMasterIdLst>
    <p:notesMasterId r:id="rId59"/>
  </p:notesMasterIdLst>
  <p:handoutMasterIdLst>
    <p:handoutMasterId r:id="rId60"/>
  </p:handoutMasterIdLst>
  <p:sldIdLst>
    <p:sldId id="271" r:id="rId16"/>
    <p:sldId id="343" r:id="rId17"/>
    <p:sldId id="289" r:id="rId18"/>
    <p:sldId id="345" r:id="rId19"/>
    <p:sldId id="346" r:id="rId20"/>
    <p:sldId id="347" r:id="rId21"/>
    <p:sldId id="348" r:id="rId22"/>
    <p:sldId id="340" r:id="rId23"/>
    <p:sldId id="349" r:id="rId24"/>
    <p:sldId id="350" r:id="rId25"/>
    <p:sldId id="351" r:id="rId26"/>
    <p:sldId id="352" r:id="rId27"/>
    <p:sldId id="353" r:id="rId28"/>
    <p:sldId id="354" r:id="rId29"/>
    <p:sldId id="355" r:id="rId30"/>
    <p:sldId id="356" r:id="rId31"/>
    <p:sldId id="344" r:id="rId32"/>
    <p:sldId id="302" r:id="rId33"/>
    <p:sldId id="304" r:id="rId34"/>
    <p:sldId id="303" r:id="rId35"/>
    <p:sldId id="322" r:id="rId36"/>
    <p:sldId id="319" r:id="rId37"/>
    <p:sldId id="321" r:id="rId38"/>
    <p:sldId id="333" r:id="rId39"/>
    <p:sldId id="324" r:id="rId40"/>
    <p:sldId id="318" r:id="rId41"/>
    <p:sldId id="325" r:id="rId42"/>
    <p:sldId id="296" r:id="rId43"/>
    <p:sldId id="332" r:id="rId44"/>
    <p:sldId id="331" r:id="rId45"/>
    <p:sldId id="338" r:id="rId46"/>
    <p:sldId id="307" r:id="rId47"/>
    <p:sldId id="357" r:id="rId48"/>
    <p:sldId id="358" r:id="rId49"/>
    <p:sldId id="359" r:id="rId50"/>
    <p:sldId id="360" r:id="rId51"/>
    <p:sldId id="361" r:id="rId52"/>
    <p:sldId id="314" r:id="rId53"/>
    <p:sldId id="315" r:id="rId54"/>
    <p:sldId id="312" r:id="rId55"/>
    <p:sldId id="342" r:id="rId56"/>
    <p:sldId id="341" r:id="rId57"/>
    <p:sldId id="26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89" autoAdjust="0"/>
    <p:restoredTop sz="67952" autoAdjust="0"/>
  </p:normalViewPr>
  <p:slideViewPr>
    <p:cSldViewPr snapToGrid="0">
      <p:cViewPr varScale="1">
        <p:scale>
          <a:sx n="66" d="100"/>
          <a:sy n="66" d="100"/>
        </p:scale>
        <p:origin x="1190" y="58"/>
      </p:cViewPr>
      <p:guideLst/>
    </p:cSldViewPr>
  </p:slideViewPr>
  <p:notesTextViewPr>
    <p:cViewPr>
      <p:scale>
        <a:sx n="3" d="2"/>
        <a:sy n="3" d="2"/>
      </p:scale>
      <p:origin x="0" y="0"/>
    </p:cViewPr>
  </p:notesTextViewPr>
  <p:sorterViewPr>
    <p:cViewPr>
      <p:scale>
        <a:sx n="190" d="100"/>
        <a:sy n="190" d="100"/>
      </p:scale>
      <p:origin x="0" y="-47798"/>
    </p:cViewPr>
  </p:sorter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6/13/2018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6/13/2018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bsnews.com/news/china-social-credit-system-surveillance-camera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fastcompany.com/40518161/china-is-using-facial-recognition-to-track-people-in-muslim-majority-areas" TargetMode="External"/><Relationship Id="rId5" Type="http://schemas.openxmlformats.org/officeDocument/2006/relationships/hyperlink" Target="https://www.fastcompany.com/40550856/china-is-using-ai-and-facial-recognition-to-fine-jaywalkers-via-text" TargetMode="External"/><Relationship Id="rId4" Type="http://schemas.openxmlformats.org/officeDocument/2006/relationships/hyperlink" Target="http://www.wired.co.uk/article/chinese-government-social-credit-score-privacy-invas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IGH AVAILABITY, AUDITING AND SUPPORT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IND NEEDLES IN HAYSTACKS, PULL THEM OUT AND ACT ON THEM</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BIG COMPUTE INFRASTRUCTURE BEHIND IT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CA" dirty="0"/>
          </a:p>
          <a:p>
            <a:r>
              <a:rPr lang="en-CA" dirty="0"/>
              <a:t>G</a:t>
            </a:r>
            <a:r>
              <a:rPr lang="en-US" dirty="0"/>
              <a:t>UNSHOT—TURN LIGHTS UP—NOTIFY POLICE</a:t>
            </a:r>
          </a:p>
          <a:p>
            <a:r>
              <a:rPr lang="en-CA" dirty="0"/>
              <a:t>A</a:t>
            </a:r>
            <a:r>
              <a:rPr lang="en-US" dirty="0"/>
              <a:t>TLANTA IS A SMART CITY</a:t>
            </a:r>
          </a:p>
          <a:p>
            <a:r>
              <a:rPr lang="en-CA" dirty="0"/>
              <a:t>7,000 CAMERAS IN ATLANTA—IoT DEVICES</a:t>
            </a:r>
          </a:p>
          <a:p>
            <a:r>
              <a:rPr lang="en-CA" dirty="0"/>
              <a:t>USE BING / COSMOS DB</a:t>
            </a:r>
          </a:p>
          <a:p>
            <a:r>
              <a:rPr lang="en-CA" dirty="0"/>
              <a:t>COGNITIVE APIs LOOKING FOR DISTRESSED PEOPLE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MPLEMENTED WITH DOCKER CONTAINERS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USED TO BE CALLED LAMBDA ARCH OR KAPP ARCH</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7802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Fast Company</a:t>
            </a:r>
          </a:p>
          <a:p>
            <a:r>
              <a:rPr lang="en-CA" sz="1200" b="0" i="0" kern="1200" dirty="0">
                <a:solidFill>
                  <a:schemeClr val="tx1"/>
                </a:solidFill>
                <a:effectLst/>
                <a:latin typeface="+mn-lt"/>
                <a:ea typeface="+mn-ea"/>
                <a:cs typeface="+mn-cs"/>
              </a:rPr>
              <a:t>Apr 24, 2018</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the </a:t>
            </a:r>
            <a:r>
              <a:rPr lang="en-CA" sz="1200" b="0" i="1" kern="1200" dirty="0">
                <a:solidFill>
                  <a:schemeClr val="tx1"/>
                </a:solidFill>
                <a:effectLst/>
                <a:latin typeface="+mn-lt"/>
                <a:ea typeface="+mn-ea"/>
                <a:cs typeface="+mn-cs"/>
              </a:rPr>
              <a:t>Black Mirror</a:t>
            </a:r>
            <a:r>
              <a:rPr lang="en-CA" sz="1200" b="0" i="0" kern="1200" dirty="0">
                <a:solidFill>
                  <a:schemeClr val="tx1"/>
                </a:solidFill>
                <a:effectLst/>
                <a:latin typeface="+mn-lt"/>
                <a:ea typeface="+mn-ea"/>
                <a:cs typeface="+mn-cs"/>
              </a:rPr>
              <a:t> episode “Nosedive,” writers Rashida Jones and Michael Schur created a bleak world where everyone has a public rating system based on their social media ranking. The episode features Bryce Dallas Howard as a young woman who tries to improve her respectable 4.2 score to get better flight options and other perks. Things quickly spiral out of control–as they tend to do on </a:t>
            </a:r>
            <a:r>
              <a:rPr lang="en-CA" sz="1200" b="0" i="1" kern="1200" dirty="0">
                <a:solidFill>
                  <a:schemeClr val="tx1"/>
                </a:solidFill>
                <a:effectLst/>
                <a:latin typeface="+mn-lt"/>
                <a:ea typeface="+mn-ea"/>
                <a:cs typeface="+mn-cs"/>
              </a:rPr>
              <a:t>Black Mirror</a:t>
            </a:r>
            <a:r>
              <a:rPr lang="en-CA" sz="1200" b="0" i="0" kern="1200" dirty="0">
                <a:solidFill>
                  <a:schemeClr val="tx1"/>
                </a:solidFill>
                <a:effectLst/>
                <a:latin typeface="+mn-lt"/>
                <a:ea typeface="+mn-ea"/>
                <a:cs typeface="+mn-cs"/>
              </a:rPr>
              <a: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Whereas most viewers saw that episode as a dystopian horror story, China apparently thought it was a great idea. By 2020, </a:t>
            </a:r>
            <a:r>
              <a:rPr lang="en-CA" sz="1200" b="1" i="0" kern="1200" dirty="0">
                <a:solidFill>
                  <a:schemeClr val="tx1"/>
                </a:solidFill>
                <a:effectLst/>
                <a:latin typeface="+mn-lt"/>
                <a:ea typeface="+mn-ea"/>
                <a:cs typeface="+mn-cs"/>
              </a:rPr>
              <a:t>the country plans to give all its 1.4. billion citizens a personal score, based on how they behave</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3"/>
              </a:rPr>
              <a:t>according to </a:t>
            </a:r>
            <a:r>
              <a:rPr lang="en-CA" sz="1200" b="0" i="1" u="none" strike="noStrike" kern="1200" dirty="0">
                <a:solidFill>
                  <a:schemeClr val="tx1"/>
                </a:solidFill>
                <a:effectLst/>
                <a:latin typeface="+mn-lt"/>
                <a:ea typeface="+mn-ea"/>
                <a:cs typeface="+mn-cs"/>
                <a:hlinkClick r:id="rId3"/>
              </a:rPr>
              <a:t>CBS News</a:t>
            </a:r>
            <a:r>
              <a:rPr lang="en-CA" sz="1200" b="0" i="0" kern="1200" dirty="0">
                <a:solidFill>
                  <a:schemeClr val="tx1"/>
                </a:solidFill>
                <a:effectLst/>
                <a:latin typeface="+mn-lt"/>
                <a:ea typeface="+mn-ea"/>
                <a:cs typeface="+mn-cs"/>
              </a:rPr>
              <a:t>. The government started working on its so-called social credit system </a:t>
            </a:r>
            <a:r>
              <a:rPr lang="en-CA" sz="1200" b="0" i="0" u="none" strike="noStrike" kern="1200" dirty="0">
                <a:solidFill>
                  <a:schemeClr val="tx1"/>
                </a:solidFill>
                <a:effectLst/>
                <a:latin typeface="+mn-lt"/>
                <a:ea typeface="+mn-ea"/>
                <a:cs typeface="+mn-cs"/>
                <a:hlinkClick r:id="rId4"/>
              </a:rPr>
              <a:t>back in 2014</a:t>
            </a:r>
            <a:r>
              <a:rPr lang="en-CA" sz="1200" b="0" i="0" kern="1200" dirty="0">
                <a:solidFill>
                  <a:schemeClr val="tx1"/>
                </a:solidFill>
                <a:effectLst/>
                <a:latin typeface="+mn-lt"/>
                <a:ea typeface="+mn-ea"/>
                <a:cs typeface="+mn-cs"/>
              </a:rPr>
              <a:t>, which ranks citizens on their trustworthiness, including whether </a:t>
            </a:r>
            <a:r>
              <a:rPr lang="en-CA" sz="1200" b="0" i="0" u="none" strike="noStrike" kern="1200" dirty="0">
                <a:solidFill>
                  <a:schemeClr val="tx1"/>
                </a:solidFill>
                <a:effectLst/>
                <a:latin typeface="+mn-lt"/>
                <a:ea typeface="+mn-ea"/>
                <a:cs typeface="+mn-cs"/>
                <a:hlinkClick r:id="rId5"/>
              </a:rPr>
              <a:t>they jaywalk</a:t>
            </a:r>
            <a:r>
              <a:rPr lang="en-CA" sz="1200" b="0" i="0" kern="1200" dirty="0">
                <a:solidFill>
                  <a:schemeClr val="tx1"/>
                </a:solidFill>
                <a:effectLst/>
                <a:latin typeface="+mn-lt"/>
                <a:ea typeface="+mn-ea"/>
                <a:cs typeface="+mn-cs"/>
              </a:rPr>
              <a:t>, buy Chinese-made products, what they post online, and whether they smoke in </a:t>
            </a:r>
            <a:r>
              <a:rPr lang="en-CA" sz="1200" b="0" i="0" kern="1200" dirty="0" err="1">
                <a:solidFill>
                  <a:schemeClr val="tx1"/>
                </a:solidFill>
                <a:effectLst/>
                <a:latin typeface="+mn-lt"/>
                <a:ea typeface="+mn-ea"/>
                <a:cs typeface="+mn-cs"/>
              </a:rPr>
              <a:t>nonsmoking</a:t>
            </a:r>
            <a:r>
              <a:rPr lang="en-CA" sz="1200" b="0" i="0" kern="1200" dirty="0">
                <a:solidFill>
                  <a:schemeClr val="tx1"/>
                </a:solidFill>
                <a:effectLst/>
                <a:latin typeface="+mn-lt"/>
                <a:ea typeface="+mn-ea"/>
                <a:cs typeface="+mn-cs"/>
              </a:rPr>
              <a:t> areas. Those deemed trustworthy can get discounts on energy bills and better interest rates at banks, while those considered untrustworthy can reportedly be stopped from buying property and even high-speed internet.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The system works a bit like credit scores, but instead of being based on good or bad financial decisions, Chinese citizens are being scored on things like whether they pay their taxes on time to how they cross the street to what they post online, per CBS. As 2020 approaches, some with low scores are already feeling the effects of a low social credit score–nearly 11 million Chinese can no longer fly and four million are barred from trains.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Next week, the program will start expanding nationwide, and more citizens will start to feel the </a:t>
            </a:r>
            <a:r>
              <a:rPr lang="en-CA" sz="1200" b="0" i="0" u="none" strike="noStrike" kern="1200" dirty="0">
                <a:solidFill>
                  <a:schemeClr val="tx1"/>
                </a:solidFill>
                <a:effectLst/>
                <a:latin typeface="+mn-lt"/>
                <a:ea typeface="+mn-ea"/>
                <a:cs typeface="+mn-cs"/>
                <a:hlinkClick r:id="rId6"/>
              </a:rPr>
              <a:t>watchful eyes</a:t>
            </a:r>
            <a:r>
              <a:rPr lang="en-CA" sz="1200" b="0" i="0" kern="1200" dirty="0">
                <a:solidFill>
                  <a:schemeClr val="tx1"/>
                </a:solidFill>
                <a:effectLst/>
                <a:latin typeface="+mn-lt"/>
                <a:ea typeface="+mn-ea"/>
                <a:cs typeface="+mn-cs"/>
              </a:rPr>
              <a:t> of Big Brother as China’s network of surveillance cameras grows to an estimated 600 million cameras.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extLst>
      <p:ext uri="{BB962C8B-B14F-4D97-AF65-F5344CB8AC3E}">
        <p14:creationId xmlns:p14="http://schemas.microsoft.com/office/powerpoint/2010/main" val="3866066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 BIG IN IOT SPACE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GB" dirty="0"/>
              <a:t>RECEIVERS SUBSCRIBE TO A TOPIC, SO MULTIPLE READERS COULD RECEIVE THE SAME MESSAGE</a:t>
            </a:r>
          </a:p>
          <a:p>
            <a:endParaRPr lang="en-GB" dirty="0"/>
          </a:p>
          <a:p>
            <a:r>
              <a:rPr lang="en-GB" dirty="0"/>
              <a:t>IF A SUBSCRIPTION HAS MULTIPLE READERS, (E.G. MIDDLE RECEIVER ON THE SLIDE) ONLY ONE OF THE READERS WOULD GET THAT MESSAGE</a:t>
            </a:r>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6/13/2018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GB" dirty="0"/>
              <a:t>A MESSAGE GETS SENT TO ONE RECEIVER ONLY</a:t>
            </a:r>
          </a:p>
          <a:p>
            <a:endParaRPr lang="en-GB" dirty="0"/>
          </a:p>
          <a:p>
            <a:r>
              <a:rPr lang="en-GB" dirty="0"/>
              <a:t>LOAD LEVELLING—HIGH VOLUME INTO ONE STREAM</a:t>
            </a:r>
          </a:p>
          <a:p>
            <a:endParaRPr lang="en-GB" dirty="0"/>
          </a:p>
          <a:p>
            <a:r>
              <a:rPr lang="en-GB" dirty="0"/>
              <a:t>EXAM: GROUPING RELATED MESSAGES INTO A SESSION</a:t>
            </a:r>
          </a:p>
          <a:p>
            <a:r>
              <a:rPr lang="en-GB" dirty="0"/>
              <a:t>AMQP—GROUP</a:t>
            </a:r>
          </a:p>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6/13/2018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048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ARGE VOLUME WITH LOW LATENCY</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ATA MUST BE OFFLOADED SOMEWHERE IF YOU CAN’T ACCESS IT WITHIN SEVEN DAYS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XAM:EXPRESSROUTE IS PRIVATE CONNECTION.</a:t>
            </a:r>
          </a:p>
          <a:p>
            <a:r>
              <a:rPr lang="en-US" sz="1200" b="0" i="0" kern="1200" dirty="0">
                <a:solidFill>
                  <a:schemeClr val="tx1"/>
                </a:solidFill>
                <a:effectLst/>
                <a:latin typeface="+mn-lt"/>
                <a:ea typeface="+mn-ea"/>
                <a:cs typeface="+mn-cs"/>
              </a:rPr>
              <a:t>OFTEN ORGS USE VPN AS WELL—FASTER TO SET UP, CAN FAIL OVER FROM EXPRESSROUTE TO VPN</a:t>
            </a:r>
          </a:p>
          <a:p>
            <a:endParaRPr lang="en-CA" dirty="0"/>
          </a:p>
          <a:p>
            <a:r>
              <a:rPr lang="en-CA" dirty="0"/>
              <a:t>E</a:t>
            </a:r>
            <a:r>
              <a:rPr lang="en-US" dirty="0"/>
              <a:t>XAM: WCF RELAY-.NET FRAMEWORK, OTHERWISE, EXPRESSROUTE OR ?</a:t>
            </a:r>
          </a:p>
          <a:p>
            <a:endParaRPr lang="en-CA" dirty="0"/>
          </a:p>
          <a:p>
            <a:r>
              <a:rPr lang="en-CA" dirty="0"/>
              <a:t>R</a:t>
            </a:r>
            <a:r>
              <a:rPr lang="en-US" dirty="0"/>
              <a:t>RAS CAN BE A VPN ENDPOINT TO GO TO AZURE</a:t>
            </a:r>
          </a:p>
          <a:p>
            <a:endParaRPr lang="en-CA" dirty="0"/>
          </a:p>
          <a:p>
            <a:r>
              <a:rPr lang="en-CA" dirty="0"/>
              <a:t>D</a:t>
            </a:r>
            <a:r>
              <a:rPr lang="en-US" dirty="0"/>
              <a:t>ATACENTER TO DATACENTER—CAN USE VPN</a:t>
            </a:r>
          </a:p>
          <a:p>
            <a:endParaRPr lang="en-CA" dirty="0"/>
          </a:p>
          <a:p>
            <a:r>
              <a:rPr lang="en-CA" dirty="0"/>
              <a:t>P</a:t>
            </a:r>
            <a:r>
              <a:rPr lang="en-US" dirty="0"/>
              <a:t>OINT TO SITE=TO DISCRETE PARTS OF AZURE</a:t>
            </a:r>
          </a:p>
          <a:p>
            <a:endParaRPr lang="en-CA" dirty="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ORIGINATED BY A MICROSOFT ENGINEER IN REDMOND WHO WANTED TO CONNECT TO HIS DAD’S HOUSE IN GERMANY TO ACCESS RECORDED SOCCER GAMES!</a:t>
            </a:r>
          </a:p>
          <a:p>
            <a:endParaRPr lang="en-CA" dirty="0"/>
          </a:p>
          <a:p>
            <a:r>
              <a:rPr lang="en-CA" dirty="0"/>
              <a:t>NO FIREWALL PORTS NEED TO BE OPENED BUT YOU NEED AGENTS RUNNING AS A SERVICE</a:t>
            </a:r>
          </a:p>
          <a:p>
            <a:endParaRPr lang="en-CA" dirty="0"/>
          </a:p>
          <a:p>
            <a:r>
              <a:rPr lang="en-CA" dirty="0"/>
              <a:t>HYBRID CONNECTIONS CONNECT TO APP SERVICES, INCLUDING FUNCTIONS, MOBILE APIS</a:t>
            </a:r>
          </a:p>
          <a:p>
            <a:endParaRPr lang="en-CA" dirty="0"/>
          </a:p>
          <a:p>
            <a:r>
              <a:rPr lang="en-CA" dirty="0"/>
              <a:t>HYBRID CONNECTIONS ARE REALLY SERVICE BUS RELAYS UNDER THE HOOD</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CA" dirty="0"/>
              <a:t>THIS IS WHERE MOST COMPANIES START, I.E. THE LOW HANGING FRUIT</a:t>
            </a:r>
          </a:p>
          <a:p>
            <a:endParaRPr lang="en-CA" dirty="0"/>
          </a:p>
          <a:p>
            <a:r>
              <a:rPr lang="en-CA" dirty="0"/>
              <a:t>CONTROL WHO HAS ACCESS TO WHAT AND WHAT DATA IS FLOWING WHERE</a:t>
            </a:r>
          </a:p>
          <a:p>
            <a:endParaRPr lang="en-CA" dirty="0"/>
          </a:p>
          <a:p>
            <a:r>
              <a:rPr lang="en-CA" dirty="0"/>
              <a:t>THINK OF CLOUD AS EXTENSION OF ON-PREMISE NETWORK</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FUNCTIONS IF YOU WANT TO SCHEDULE TIME</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0932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7:45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6595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Encoding</a:t>
            </a:r>
          </a:p>
          <a:p>
            <a:r>
              <a:rPr lang="en-US" b="0" dirty="0"/>
              <a:t>Studio grade encoding enables:</a:t>
            </a:r>
          </a:p>
          <a:p>
            <a:pPr marL="171450" indent="-171450">
              <a:buFont typeface="Arial" panose="020B0604020202020204" pitchFamily="34" charset="0"/>
              <a:buChar char="•"/>
            </a:pPr>
            <a:r>
              <a:rPr lang="en-US" b="0" dirty="0"/>
              <a:t>Encoding to multiple formats</a:t>
            </a:r>
          </a:p>
          <a:p>
            <a:pPr marL="171450" indent="-171450">
              <a:buFont typeface="Arial" panose="020B0604020202020204" pitchFamily="34" charset="0"/>
              <a:buChar char="•"/>
            </a:pPr>
            <a:r>
              <a:rPr lang="en-US" b="0" dirty="0"/>
              <a:t>Scalable batch processing</a:t>
            </a:r>
          </a:p>
          <a:p>
            <a:pPr marL="171450" indent="-171450">
              <a:buFont typeface="Arial" panose="020B0604020202020204" pitchFamily="34" charset="0"/>
              <a:buChar char="•"/>
            </a:pPr>
            <a:r>
              <a:rPr lang="en-US" b="0" dirty="0"/>
              <a:t>Thumbnail, overlay, stitching, and clip generation</a:t>
            </a:r>
          </a:p>
          <a:p>
            <a:pPr marL="171450" indent="-171450">
              <a:buFont typeface="Arial" panose="020B0604020202020204" pitchFamily="34" charset="0"/>
              <a:buChar char="•"/>
            </a:pPr>
            <a:r>
              <a:rPr lang="en-US" b="0" dirty="0"/>
              <a:t>High-performance </a:t>
            </a:r>
            <a:r>
              <a:rPr lang="en-US" b="0" dirty="0" err="1"/>
              <a:t>encoing</a:t>
            </a:r>
            <a:endParaRPr lang="en-US" b="0" dirty="0"/>
          </a:p>
          <a:p>
            <a:pPr marL="171450" indent="-171450">
              <a:buFont typeface="Arial" panose="020B0604020202020204" pitchFamily="34" charset="0"/>
              <a:buChar char="•"/>
            </a:pPr>
            <a:r>
              <a:rPr lang="en-US" b="0" dirty="0"/>
              <a:t>Web, professional, and broadcast workflow support</a:t>
            </a:r>
          </a:p>
          <a:p>
            <a:pPr marL="171450" indent="-171450">
              <a:buFont typeface="Arial" panose="020B0604020202020204" pitchFamily="34" charset="0"/>
              <a:buChar char="•"/>
            </a:pPr>
            <a:r>
              <a:rPr lang="en-US" b="0" dirty="0"/>
              <a:t>ISO- and CDSA-certified highly-secure encoding platform</a:t>
            </a:r>
          </a:p>
          <a:p>
            <a:endParaRPr lang="en-US" b="0" dirty="0"/>
          </a:p>
          <a:p>
            <a:r>
              <a:rPr lang="en-US" b="1" dirty="0"/>
              <a:t>Media Analytics</a:t>
            </a:r>
          </a:p>
          <a:p>
            <a:r>
              <a:rPr lang="en-US" b="0" dirty="0"/>
              <a:t>Extract advanced metadata using deep-learning based analysis to</a:t>
            </a:r>
          </a:p>
          <a:p>
            <a:pPr marL="171450" indent="-171450">
              <a:buFont typeface="Arial" panose="020B0604020202020204" pitchFamily="34" charset="0"/>
              <a:buChar char="•"/>
            </a:pPr>
            <a:r>
              <a:rPr lang="en-US" b="0" dirty="0"/>
              <a:t>Automatically generate standard caption files for your videos</a:t>
            </a:r>
          </a:p>
          <a:p>
            <a:pPr marL="171450" indent="-171450">
              <a:buFont typeface="Arial" panose="020B0604020202020204" pitchFamily="34" charset="0"/>
              <a:buChar char="•"/>
            </a:pPr>
            <a:r>
              <a:rPr lang="en-US" b="0" dirty="0"/>
              <a:t>Create smooth and stabilized time lapses from first-person videos</a:t>
            </a:r>
          </a:p>
          <a:p>
            <a:pPr marL="171450" indent="-171450">
              <a:buFont typeface="Arial" panose="020B0604020202020204" pitchFamily="34" charset="0"/>
              <a:buChar char="•"/>
            </a:pPr>
            <a:r>
              <a:rPr lang="en-US" b="0" dirty="0"/>
              <a:t>Detect motion, faces and emotion</a:t>
            </a:r>
          </a:p>
          <a:p>
            <a:pPr marL="171450" indent="-171450">
              <a:buFont typeface="Arial" panose="020B0604020202020204" pitchFamily="34" charset="0"/>
              <a:buChar char="•"/>
            </a:pPr>
            <a:r>
              <a:rPr lang="en-US" b="0" dirty="0"/>
              <a:t>Summarize videos</a:t>
            </a:r>
          </a:p>
          <a:p>
            <a:pPr marL="171450" indent="-171450">
              <a:buFont typeface="Arial" panose="020B0604020202020204" pitchFamily="34" charset="0"/>
              <a:buChar char="•"/>
            </a:pPr>
            <a:r>
              <a:rPr lang="en-US" b="0" dirty="0"/>
              <a:t>Moderate content</a:t>
            </a:r>
          </a:p>
          <a:p>
            <a:endParaRPr lang="en-US" b="1" dirty="0"/>
          </a:p>
          <a:p>
            <a:r>
              <a:rPr lang="en-US" b="1" dirty="0"/>
              <a:t>Streaming</a:t>
            </a:r>
          </a:p>
          <a:p>
            <a:pPr marL="0" indent="0">
              <a:buFont typeface="Arial" panose="020B0604020202020204" pitchFamily="34" charset="0"/>
              <a:buNone/>
            </a:pPr>
            <a:r>
              <a:rPr lang="en-US" b="0" dirty="0"/>
              <a:t>Deliver content to virtually any device at scale</a:t>
            </a:r>
          </a:p>
          <a:p>
            <a:pPr marL="171450" indent="-171450">
              <a:buFont typeface="Arial" panose="020B0604020202020204" pitchFamily="34" charset="0"/>
              <a:buChar char="•"/>
            </a:pPr>
            <a:r>
              <a:rPr lang="en-US" b="0" dirty="0"/>
              <a:t>Just-in-time packaging to HLS, MPEG-DASH, and Smooth Streaming</a:t>
            </a:r>
          </a:p>
          <a:p>
            <a:pPr marL="171450" indent="-171450">
              <a:buFont typeface="Arial" panose="020B0604020202020204" pitchFamily="34" charset="0"/>
              <a:buChar char="•"/>
            </a:pPr>
            <a:r>
              <a:rPr lang="en-US" b="0" dirty="0"/>
              <a:t>Just-in-time AES encryption and PlayReady DRM technology</a:t>
            </a:r>
          </a:p>
          <a:p>
            <a:pPr marL="171450" indent="-171450">
              <a:buFont typeface="Arial" panose="020B0604020202020204" pitchFamily="34" charset="0"/>
              <a:buChar char="•"/>
            </a:pPr>
            <a:r>
              <a:rPr lang="en-US" b="0" dirty="0"/>
              <a:t>Direct integration with CDN</a:t>
            </a:r>
          </a:p>
          <a:p>
            <a:pPr marL="171450" indent="-171450">
              <a:buFont typeface="Arial" panose="020B0604020202020204" pitchFamily="34" charset="0"/>
              <a:buChar char="•"/>
            </a:pPr>
            <a:r>
              <a:rPr lang="en-US" b="0" dirty="0"/>
              <a:t>Scalability to handle all audience sizes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Dynamic manifest manipulation for trimming and rendition filtering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Full cloud DVR workflow capabilities</a:t>
            </a:r>
          </a:p>
          <a:p>
            <a:endParaRPr lang="en-US" b="1" dirty="0"/>
          </a:p>
          <a:p>
            <a:r>
              <a:rPr lang="en-US" b="1" dirty="0"/>
              <a:t>Content Protection</a:t>
            </a:r>
          </a:p>
          <a:p>
            <a:r>
              <a:rPr lang="en-US" b="0" dirty="0"/>
              <a:t>Deliver highly secure content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Secure content from cloud upload to playback</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Use AES clear key and multi-DRM (PlayReady, </a:t>
            </a:r>
            <a:r>
              <a:rPr lang="en-US" sz="900" b="0" i="0" kern="1200" dirty="0" err="1">
                <a:solidFill>
                  <a:schemeClr val="tx1"/>
                </a:solidFill>
                <a:effectLst/>
                <a:latin typeface="Segoe UI Light" pitchFamily="34" charset="0"/>
                <a:ea typeface="+mn-ea"/>
                <a:cs typeface="+mn-cs"/>
              </a:rPr>
              <a:t>Widevine</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FairPlay</a:t>
            </a:r>
            <a:r>
              <a:rPr lang="en-US" sz="900" b="0" i="0" kern="1200" dirty="0">
                <a:solidFill>
                  <a:schemeClr val="tx1"/>
                </a:solidFill>
                <a:effectLst/>
                <a:latin typeface="Segoe UI Light" pitchFamily="34" charset="0"/>
                <a:ea typeface="+mn-ea"/>
                <a:cs typeface="+mn-cs"/>
              </a:rPr>
              <a:t> Streaming)</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Simplify key management and allow dynamic encryption on the fly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Integrate with Active Directory or your own authentication system</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Configure protection rules with simple APIs or web portal</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Deliver highly-secure playback with native HTML5 or client SDKs for all device</a:t>
            </a:r>
            <a:endParaRPr lang="en-US" b="1" dirty="0"/>
          </a:p>
          <a:p>
            <a:endParaRPr lang="en-US" b="1" dirty="0"/>
          </a:p>
          <a:p>
            <a:r>
              <a:rPr lang="en-US" b="1" dirty="0"/>
              <a:t>CDN</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kern="1200" dirty="0">
                <a:solidFill>
                  <a:schemeClr val="tx1"/>
                </a:solidFill>
                <a:effectLst/>
                <a:latin typeface="Segoe UI Light" pitchFamily="34" charset="0"/>
                <a:ea typeface="+mn-ea"/>
                <a:cs typeface="+mn-cs"/>
              </a:rPr>
              <a:t>Secure and reliable global content delivery and acceleration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Global coverage and massive scalability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Integrated into your Azure services, letting you scale in minutes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Simple setup and no commitment: pay-as-you-go</a:t>
            </a:r>
            <a:endParaRPr lang="en-US" b="1" dirty="0"/>
          </a:p>
          <a:p>
            <a:endParaRPr lang="en-US" b="1" dirty="0"/>
          </a:p>
          <a:p>
            <a:r>
              <a:rPr lang="en-US" b="1" dirty="0"/>
              <a:t>Azure Media Player</a:t>
            </a:r>
          </a:p>
          <a:p>
            <a:r>
              <a:rPr lang="en-US" sz="900" b="0" i="0" kern="1200" dirty="0">
                <a:solidFill>
                  <a:schemeClr val="tx1"/>
                </a:solidFill>
                <a:effectLst/>
                <a:latin typeface="Segoe UI Light" pitchFamily="34" charset="0"/>
                <a:ea typeface="+mn-ea"/>
                <a:cs typeface="+mn-cs"/>
              </a:rPr>
              <a:t>A single player for your content on multiple devices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Supports most popular screens and devices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Automatically chooses the best playback format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Easily integrates into web and app solutions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Lets you use familiar JavaScript API development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Includes automatic fallback for Flash and Silverlight</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Gives you integrated content protection</a:t>
            </a:r>
          </a:p>
          <a:p>
            <a:endParaRPr lang="en-US" sz="900" b="0" i="0" kern="1200" dirty="0">
              <a:solidFill>
                <a:schemeClr val="tx1"/>
              </a:solidFill>
              <a:effectLst/>
              <a:latin typeface="Segoe UI Light" pitchFamily="34" charset="0"/>
              <a:ea typeface="+mn-ea"/>
              <a:cs typeface="+mn-cs"/>
            </a:endParaRPr>
          </a:p>
          <a:p>
            <a:endParaRPr lang="en-US" b="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7133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9677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On-premises live encoder - </a:t>
            </a:r>
            <a:r>
              <a:rPr lang="en-US" sz="900" b="0" i="0" kern="1200" dirty="0">
                <a:solidFill>
                  <a:schemeClr val="tx1"/>
                </a:solidFill>
                <a:effectLst/>
                <a:latin typeface="Segoe UI Light" pitchFamily="34" charset="0"/>
                <a:ea typeface="+mn-ea"/>
                <a:cs typeface="+mn-cs"/>
              </a:rPr>
              <a:t>Outputs the live source for ingest into the cloud as RTMP, MPEG-Transport Stream, or fragmented mp4 formats.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Preview monitoring - Provides the ability to preview and validate a live stream before further processing and delivery.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Streaming endpoint - </a:t>
            </a:r>
            <a:r>
              <a:rPr lang="en-US" dirty="0">
                <a:effectLst/>
              </a:rPr>
              <a:t>Represents a streaming service that can deliver content directly to a client player application, or to a content delivery network (CDN) for further distribution.</a:t>
            </a:r>
          </a:p>
          <a:p>
            <a:endParaRPr lang="en-US" dirty="0">
              <a:effectLst/>
            </a:endParaRPr>
          </a:p>
          <a:p>
            <a:r>
              <a:rPr lang="en-US" dirty="0">
                <a:effectLst/>
              </a:rPr>
              <a:t>Multi-DRM - </a:t>
            </a:r>
            <a:r>
              <a:rPr lang="en-US" sz="900" b="0" i="0" kern="1200" dirty="0">
                <a:solidFill>
                  <a:schemeClr val="tx1"/>
                </a:solidFill>
                <a:effectLst/>
                <a:latin typeface="Segoe UI Light" pitchFamily="34" charset="0"/>
                <a:ea typeface="+mn-ea"/>
                <a:cs typeface="+mn-cs"/>
              </a:rPr>
              <a:t>Delivers content securely using multi-DRM (PlayReady, </a:t>
            </a:r>
            <a:r>
              <a:rPr lang="en-US" sz="900" b="0" i="0" kern="1200" dirty="0" err="1">
                <a:solidFill>
                  <a:schemeClr val="tx1"/>
                </a:solidFill>
                <a:effectLst/>
                <a:latin typeface="Segoe UI Light" pitchFamily="34" charset="0"/>
                <a:ea typeface="+mn-ea"/>
                <a:cs typeface="+mn-cs"/>
              </a:rPr>
              <a:t>Widevine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FairPlay</a:t>
            </a:r>
            <a:r>
              <a:rPr lang="en-US" sz="900" b="0" i="0" kern="1200" dirty="0">
                <a:solidFill>
                  <a:schemeClr val="tx1"/>
                </a:solidFill>
                <a:effectLst/>
                <a:latin typeface="Segoe UI Light" pitchFamily="34" charset="0"/>
                <a:ea typeface="+mn-ea"/>
                <a:cs typeface="+mn-cs"/>
              </a:rPr>
              <a:t> Streaming) or AES clear key encryption.</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1645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LIK</a:t>
            </a:r>
            <a:r>
              <a:rPr lang="en-US" dirty="0"/>
              <a:t>E</a:t>
            </a:r>
          </a:p>
          <a:p>
            <a:r>
              <a:rPr lang="en-CA" dirty="0"/>
              <a:t>O</a:t>
            </a:r>
            <a:r>
              <a:rPr lang="en-US" dirty="0"/>
              <a:t>R WHERE LIKE</a:t>
            </a:r>
          </a:p>
          <a:p>
            <a:r>
              <a:rPr lang="en-CA" dirty="0"/>
              <a:t>O</a:t>
            </a:r>
            <a:r>
              <a:rPr lang="en-US" dirty="0"/>
              <a:t>R WHERE LIKE</a:t>
            </a:r>
          </a:p>
          <a:p>
            <a:endParaRPr lang="en-CA" dirty="0"/>
          </a:p>
          <a:p>
            <a:r>
              <a:rPr lang="en-CA" dirty="0"/>
              <a:t>F</a:t>
            </a:r>
            <a:r>
              <a:rPr lang="en-US" dirty="0"/>
              <a:t>ACETED SEARCH</a:t>
            </a:r>
            <a:endParaRPr lang="en-CA"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HOTEL SEARCH—INCLUDE MOTEL SEARCH BUT DEPRECATE THOSE RESULTS</a:t>
            </a:r>
          </a:p>
          <a:p>
            <a:endParaRPr lang="en-CA" dirty="0"/>
          </a:p>
          <a:p>
            <a:r>
              <a:rPr lang="en-CA" dirty="0"/>
              <a:t>EXAM: BE AWARE OF INDEX TIERS</a:t>
            </a:r>
          </a:p>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EXAM: DEDICATED STORAGE FOR MEDIA SERVICES</a:t>
            </a:r>
          </a:p>
          <a:p>
            <a:endParaRPr lang="en-CA" dirty="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6/13/2018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MACHINE LEARNING FOR THOSE WHO AREN’T AI EXPERTS</a:t>
            </a:r>
          </a:p>
          <a:p>
            <a:endParaRPr lang="en-CA" dirty="0"/>
          </a:p>
          <a:p>
            <a:r>
              <a:rPr lang="en-CA" dirty="0"/>
              <a:t>CUSTOM VISION SERVICE—REAL TIME VIDEO FEEDS—WHO MIGHT BE CARRYING A WEAPON? PARTNERS IN PUBLIC SECURITY SPACE.</a:t>
            </a:r>
            <a:endParaRPr lang="en-US" dirty="0"/>
          </a:p>
          <a:p>
            <a:endParaRPr lang="en-US" dirty="0"/>
          </a:p>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extLst>
      <p:ext uri="{BB962C8B-B14F-4D97-AF65-F5344CB8AC3E}">
        <p14:creationId xmlns:p14="http://schemas.microsoft.com/office/powerpoint/2010/main" val="1995948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a:p>
        </p:txBody>
      </p:sp>
    </p:spTree>
    <p:extLst>
      <p:ext uri="{BB962C8B-B14F-4D97-AF65-F5344CB8AC3E}">
        <p14:creationId xmlns:p14="http://schemas.microsoft.com/office/powerpoint/2010/main" val="975658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63506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MACHINE LEARNING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813"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3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2" name="Group 271"/>
          <p:cNvGrpSpPr/>
          <p:nvPr userDrawn="1"/>
        </p:nvGrpSpPr>
        <p:grpSpPr>
          <a:xfrm>
            <a:off x="6322572" y="3618014"/>
            <a:ext cx="5421215"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72857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272" name="Group 271"/>
          <p:cNvGrpSpPr/>
          <p:nvPr userDrawn="1"/>
        </p:nvGrpSpPr>
        <p:grpSpPr>
          <a:xfrm>
            <a:off x="6322572" y="3618014"/>
            <a:ext cx="5421215" cy="2769919"/>
            <a:chOff x="6218237" y="3671352"/>
            <a:chExt cx="5529922" cy="2825061"/>
          </a:xfrm>
        </p:grpSpPr>
        <p:sp>
          <p:nvSpPr>
            <p:cNvPr id="273"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6"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78" name="Group 277"/>
            <p:cNvGrpSpPr/>
            <p:nvPr userDrawn="1"/>
          </p:nvGrpSpPr>
          <p:grpSpPr bwMode="gray">
            <a:xfrm>
              <a:off x="10640972" y="5505041"/>
              <a:ext cx="368222" cy="356087"/>
              <a:chOff x="10962040" y="5443286"/>
              <a:chExt cx="391159" cy="378268"/>
            </a:xfrm>
            <a:solidFill>
              <a:srgbClr val="00BCF2"/>
            </a:solidFill>
          </p:grpSpPr>
          <p:sp>
            <p:nvSpPr>
              <p:cNvPr id="298"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1"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79" name="Group 278"/>
            <p:cNvGrpSpPr/>
            <p:nvPr userDrawn="1"/>
          </p:nvGrpSpPr>
          <p:grpSpPr bwMode="gray">
            <a:xfrm>
              <a:off x="9447278" y="4974961"/>
              <a:ext cx="1222019" cy="1209879"/>
              <a:chOff x="9693989" y="4880187"/>
              <a:chExt cx="1298141" cy="1285245"/>
            </a:xfrm>
            <a:solidFill>
              <a:srgbClr val="BAD80A"/>
            </a:solidFill>
          </p:grpSpPr>
          <p:sp>
            <p:nvSpPr>
              <p:cNvPr id="281"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0"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84047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74" name="Group 273"/>
          <p:cNvGrpSpPr/>
          <p:nvPr userDrawn="1"/>
        </p:nvGrpSpPr>
        <p:grpSpPr>
          <a:xfrm>
            <a:off x="6322572" y="3618014"/>
            <a:ext cx="5421215" cy="2769919"/>
            <a:chOff x="6218237" y="3671352"/>
            <a:chExt cx="5529922" cy="2825061"/>
          </a:xfrm>
        </p:grpSpPr>
        <p:sp>
          <p:nvSpPr>
            <p:cNvPr id="275" name="Freeform 345"/>
            <p:cNvSpPr>
              <a:spLocks noEditPoints="1"/>
            </p:cNvSpPr>
            <p:nvPr/>
          </p:nvSpPr>
          <p:spPr bwMode="gray">
            <a:xfrm>
              <a:off x="7047753" y="5602154"/>
              <a:ext cx="809283" cy="809283"/>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346"/>
            <p:cNvSpPr>
              <a:spLocks noEditPoints="1"/>
            </p:cNvSpPr>
            <p:nvPr/>
          </p:nvSpPr>
          <p:spPr bwMode="gray">
            <a:xfrm>
              <a:off x="6218237" y="5525273"/>
              <a:ext cx="845702" cy="841656"/>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B900"/>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347"/>
            <p:cNvSpPr>
              <a:spLocks noEditPoints="1"/>
            </p:cNvSpPr>
            <p:nvPr/>
          </p:nvSpPr>
          <p:spPr bwMode="gray">
            <a:xfrm>
              <a:off x="7598066" y="4533901"/>
              <a:ext cx="1622613" cy="1614520"/>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278" name="Freeform 348"/>
            <p:cNvSpPr>
              <a:spLocks noEditPoints="1"/>
            </p:cNvSpPr>
            <p:nvPr/>
          </p:nvSpPr>
          <p:spPr bwMode="gray">
            <a:xfrm>
              <a:off x="8872687" y="5759966"/>
              <a:ext cx="740495" cy="736447"/>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349"/>
            <p:cNvSpPr>
              <a:spLocks noEditPoints="1"/>
            </p:cNvSpPr>
            <p:nvPr/>
          </p:nvSpPr>
          <p:spPr bwMode="gray">
            <a:xfrm>
              <a:off x="10895894" y="5594061"/>
              <a:ext cx="785004" cy="772867"/>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nvGrpSpPr>
            <p:cNvPr id="280" name="Group 279"/>
            <p:cNvGrpSpPr/>
            <p:nvPr userDrawn="1"/>
          </p:nvGrpSpPr>
          <p:grpSpPr bwMode="gray">
            <a:xfrm>
              <a:off x="10640972" y="5505041"/>
              <a:ext cx="368222" cy="356087"/>
              <a:chOff x="10962040" y="5443286"/>
              <a:chExt cx="391159" cy="378268"/>
            </a:xfrm>
            <a:solidFill>
              <a:srgbClr val="00BCF2"/>
            </a:solidFill>
          </p:grpSpPr>
          <p:sp>
            <p:nvSpPr>
              <p:cNvPr id="300" name="Freeform 350"/>
              <p:cNvSpPr>
                <a:spLocks noEditPoints="1"/>
              </p:cNvSpPr>
              <p:nvPr/>
            </p:nvSpPr>
            <p:spPr bwMode="gray">
              <a:xfrm>
                <a:off x="11009322" y="5499167"/>
                <a:ext cx="305193" cy="296596"/>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351"/>
              <p:cNvSpPr>
                <a:spLocks/>
              </p:cNvSpPr>
              <p:nvPr/>
            </p:nvSpPr>
            <p:spPr bwMode="gray">
              <a:xfrm>
                <a:off x="11112485" y="5443286"/>
                <a:ext cx="73075" cy="94566"/>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352"/>
              <p:cNvSpPr>
                <a:spLocks/>
              </p:cNvSpPr>
              <p:nvPr/>
            </p:nvSpPr>
            <p:spPr bwMode="gray">
              <a:xfrm>
                <a:off x="11030815" y="5731285"/>
                <a:ext cx="81672" cy="90269"/>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dirty="0"/>
              </a:p>
            </p:txBody>
          </p:sp>
          <p:sp>
            <p:nvSpPr>
              <p:cNvPr id="303" name="Freeform 353"/>
              <p:cNvSpPr>
                <a:spLocks/>
              </p:cNvSpPr>
              <p:nvPr/>
            </p:nvSpPr>
            <p:spPr bwMode="gray">
              <a:xfrm>
                <a:off x="11232842" y="5714091"/>
                <a:ext cx="94566" cy="90269"/>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354"/>
              <p:cNvSpPr>
                <a:spLocks/>
              </p:cNvSpPr>
              <p:nvPr/>
            </p:nvSpPr>
            <p:spPr bwMode="gray">
              <a:xfrm>
                <a:off x="11250036" y="5529255"/>
                <a:ext cx="103163" cy="90269"/>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355"/>
              <p:cNvSpPr>
                <a:spLocks/>
              </p:cNvSpPr>
              <p:nvPr/>
            </p:nvSpPr>
            <p:spPr bwMode="gray">
              <a:xfrm>
                <a:off x="10962040" y="5555046"/>
                <a:ext cx="94566" cy="94566"/>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281" name="Group 280"/>
            <p:cNvGrpSpPr/>
            <p:nvPr userDrawn="1"/>
          </p:nvGrpSpPr>
          <p:grpSpPr bwMode="gray">
            <a:xfrm>
              <a:off x="9447278" y="4974961"/>
              <a:ext cx="1222019" cy="1209879"/>
              <a:chOff x="9693989" y="4880187"/>
              <a:chExt cx="1298141" cy="1285245"/>
            </a:xfrm>
            <a:solidFill>
              <a:srgbClr val="BAD80A"/>
            </a:solidFill>
          </p:grpSpPr>
          <p:sp>
            <p:nvSpPr>
              <p:cNvPr id="283" name="Freeform 356"/>
              <p:cNvSpPr>
                <a:spLocks noEditPoints="1"/>
              </p:cNvSpPr>
              <p:nvPr/>
            </p:nvSpPr>
            <p:spPr bwMode="gray">
              <a:xfrm>
                <a:off x="9805749" y="4983350"/>
                <a:ext cx="1074618" cy="1078918"/>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357"/>
              <p:cNvSpPr>
                <a:spLocks/>
              </p:cNvSpPr>
              <p:nvPr/>
            </p:nvSpPr>
            <p:spPr bwMode="gray">
              <a:xfrm>
                <a:off x="10222699" y="4880187"/>
                <a:ext cx="184836" cy="313790"/>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58"/>
              <p:cNvSpPr>
                <a:spLocks/>
              </p:cNvSpPr>
              <p:nvPr/>
            </p:nvSpPr>
            <p:spPr bwMode="gray">
              <a:xfrm>
                <a:off x="10269984" y="5851642"/>
                <a:ext cx="184836" cy="313790"/>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359"/>
              <p:cNvSpPr>
                <a:spLocks/>
              </p:cNvSpPr>
              <p:nvPr/>
            </p:nvSpPr>
            <p:spPr bwMode="gray">
              <a:xfrm>
                <a:off x="9693989" y="5451883"/>
                <a:ext cx="313790" cy="184836"/>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360"/>
              <p:cNvSpPr>
                <a:spLocks/>
              </p:cNvSpPr>
              <p:nvPr/>
            </p:nvSpPr>
            <p:spPr bwMode="gray">
              <a:xfrm>
                <a:off x="10678340" y="5408898"/>
                <a:ext cx="313790" cy="184836"/>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361"/>
              <p:cNvSpPr>
                <a:spLocks/>
              </p:cNvSpPr>
              <p:nvPr/>
            </p:nvSpPr>
            <p:spPr bwMode="gray">
              <a:xfrm>
                <a:off x="9831540" y="5073617"/>
                <a:ext cx="305193" cy="287999"/>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362"/>
              <p:cNvSpPr>
                <a:spLocks/>
              </p:cNvSpPr>
              <p:nvPr/>
            </p:nvSpPr>
            <p:spPr bwMode="gray">
              <a:xfrm>
                <a:off x="10545086" y="5684003"/>
                <a:ext cx="309490" cy="296596"/>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363"/>
              <p:cNvSpPr>
                <a:spLocks/>
              </p:cNvSpPr>
              <p:nvPr/>
            </p:nvSpPr>
            <p:spPr bwMode="gray">
              <a:xfrm>
                <a:off x="9887419" y="5731285"/>
                <a:ext cx="287999" cy="296596"/>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364"/>
              <p:cNvSpPr>
                <a:spLocks/>
              </p:cNvSpPr>
              <p:nvPr/>
            </p:nvSpPr>
            <p:spPr bwMode="gray">
              <a:xfrm>
                <a:off x="10510699" y="5022035"/>
                <a:ext cx="287999" cy="300893"/>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365"/>
              <p:cNvSpPr>
                <a:spLocks/>
              </p:cNvSpPr>
              <p:nvPr/>
            </p:nvSpPr>
            <p:spPr bwMode="gray">
              <a:xfrm>
                <a:off x="10007776" y="4936066"/>
                <a:ext cx="253611" cy="322387"/>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366"/>
              <p:cNvSpPr>
                <a:spLocks/>
              </p:cNvSpPr>
              <p:nvPr/>
            </p:nvSpPr>
            <p:spPr bwMode="gray">
              <a:xfrm>
                <a:off x="10416132" y="5787166"/>
                <a:ext cx="262208" cy="322387"/>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367"/>
              <p:cNvSpPr>
                <a:spLocks/>
              </p:cNvSpPr>
              <p:nvPr/>
            </p:nvSpPr>
            <p:spPr bwMode="gray">
              <a:xfrm>
                <a:off x="9749867" y="5602331"/>
                <a:ext cx="322387" cy="249311"/>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368"/>
              <p:cNvSpPr>
                <a:spLocks/>
              </p:cNvSpPr>
              <p:nvPr/>
            </p:nvSpPr>
            <p:spPr bwMode="gray">
              <a:xfrm>
                <a:off x="10609565" y="5193974"/>
                <a:ext cx="326684" cy="249311"/>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369"/>
              <p:cNvSpPr>
                <a:spLocks/>
              </p:cNvSpPr>
              <p:nvPr/>
            </p:nvSpPr>
            <p:spPr bwMode="gray">
              <a:xfrm>
                <a:off x="9719779" y="5279944"/>
                <a:ext cx="326684" cy="219224"/>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370"/>
              <p:cNvSpPr>
                <a:spLocks/>
              </p:cNvSpPr>
              <p:nvPr/>
            </p:nvSpPr>
            <p:spPr bwMode="gray">
              <a:xfrm>
                <a:off x="10639653" y="5546449"/>
                <a:ext cx="322387" cy="219224"/>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371"/>
              <p:cNvSpPr>
                <a:spLocks/>
              </p:cNvSpPr>
              <p:nvPr/>
            </p:nvSpPr>
            <p:spPr bwMode="gray">
              <a:xfrm>
                <a:off x="10093745" y="5821554"/>
                <a:ext cx="219224" cy="326684"/>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372"/>
              <p:cNvSpPr>
                <a:spLocks/>
              </p:cNvSpPr>
              <p:nvPr/>
            </p:nvSpPr>
            <p:spPr bwMode="gray">
              <a:xfrm>
                <a:off x="10360251" y="4901678"/>
                <a:ext cx="232118" cy="330984"/>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82" name="Freeform 435"/>
            <p:cNvSpPr>
              <a:spLocks/>
            </p:cNvSpPr>
            <p:nvPr userDrawn="1"/>
          </p:nvSpPr>
          <p:spPr bwMode="blackWhite">
            <a:xfrm>
              <a:off x="9177699" y="3671352"/>
              <a:ext cx="2570460" cy="1037672"/>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20053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620898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35681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3500510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93956996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894157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37791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27534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6445089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25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6669331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41496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330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54463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322425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177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747897"/>
          </a:xfrm>
        </p:spPr>
        <p:txBody>
          <a:bodyPr/>
          <a:lstStyle>
            <a:lvl1pPr>
              <a:defRPr>
                <a:solidFill>
                  <a:srgbClr val="0072C6"/>
                </a:solidFill>
              </a:defRPr>
            </a:lvl1pPr>
          </a:lstStyle>
          <a:p>
            <a:r>
              <a:rPr lang="en-US" dirty="0"/>
              <a:t>Click to edit Master title style</a:t>
            </a:r>
          </a:p>
        </p:txBody>
      </p:sp>
      <p:sp>
        <p:nvSpPr>
          <p:cNvPr id="5" name="Text Placeholder 4"/>
          <p:cNvSpPr>
            <a:spLocks noGrp="1"/>
          </p:cNvSpPr>
          <p:nvPr>
            <p:ph type="body" sz="quarter" idx="10"/>
          </p:nvPr>
        </p:nvSpPr>
        <p:spPr>
          <a:xfrm>
            <a:off x="519250" y="1447800"/>
            <a:ext cx="11151917" cy="2263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21477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9"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7"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8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1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3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8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0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3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5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8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0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2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5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7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2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4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7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97"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2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4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6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9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1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6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89"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theme" Target="../theme/theme10.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theme" Target="../theme/theme11.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image" Target="../media/image35.emf"/><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theme" Target="../theme/theme12.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tags" Target="../tags/tag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vmlDrawing" Target="../drawings/vmlDrawing1.v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theme" Target="../theme/theme6.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image" Target="../media/image5.emf"/><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oleObject" Target="../embeddings/oleObject1.bin"/><Relationship Id="rId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image" Target="../media/image15.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theme" Target="../theme/theme7.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8.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image" Target="../media/image21.png"/><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6/13/2018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59450174"/>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5"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3.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emf"/><Relationship Id="rId7" Type="http://schemas.openxmlformats.org/officeDocument/2006/relationships/image" Target="../media/image67.png"/><Relationship Id="rId12" Type="http://schemas.openxmlformats.org/officeDocument/2006/relationships/image" Target="../media/image72.emf"/><Relationship Id="rId2" Type="http://schemas.openxmlformats.org/officeDocument/2006/relationships/notesSlide" Target="../notesSlides/notesSlide32.xml"/><Relationship Id="rId1" Type="http://schemas.openxmlformats.org/officeDocument/2006/relationships/slideLayout" Target="../slideLayouts/slideLayout210.xml"/><Relationship Id="rId6" Type="http://schemas.openxmlformats.org/officeDocument/2006/relationships/image" Target="../media/image66.emf"/><Relationship Id="rId11" Type="http://schemas.openxmlformats.org/officeDocument/2006/relationships/image" Target="../media/image71.png"/><Relationship Id="rId5" Type="http://schemas.openxmlformats.org/officeDocument/2006/relationships/image" Target="../media/image65.emf"/><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emf"/><Relationship Id="rId9" Type="http://schemas.openxmlformats.org/officeDocument/2006/relationships/image" Target="../media/image69.png"/><Relationship Id="rId14" Type="http://schemas.openxmlformats.org/officeDocument/2006/relationships/image" Target="../media/image7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0.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10.xml"/><Relationship Id="rId4" Type="http://schemas.openxmlformats.org/officeDocument/2006/relationships/image" Target="../media/image77.sv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10.xml"/><Relationship Id="rId4" Type="http://schemas.openxmlformats.org/officeDocument/2006/relationships/image" Target="../media/image79.svg"/></Relationships>
</file>

<file path=ppt/slides/_rels/slide3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7.xml"/><Relationship Id="rId1" Type="http://schemas.openxmlformats.org/officeDocument/2006/relationships/slideLayout" Target="../slideLayouts/slideLayout1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3.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135.xml"/><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89.xml"/><Relationship Id="rId5" Type="http://schemas.openxmlformats.org/officeDocument/2006/relationships/image" Target="../media/image49.png"/><Relationship Id="rId4" Type="http://schemas.openxmlformats.org/officeDocument/2006/relationships/image" Target="../media/image4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Mohd Mishal</a:t>
            </a:r>
          </a:p>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4000" dirty="0"/>
              <a:t>Design Solutions by using Platform Services</a:t>
            </a:r>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Image result for IoT implementation on azure">
            <a:extLst>
              <a:ext uri="{FF2B5EF4-FFF2-40B4-BE49-F238E27FC236}">
                <a16:creationId xmlns:a16="http://schemas.microsoft.com/office/drawing/2014/main" id="{D62655EC-9792-40A4-BA24-181E436C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EAFA-F409-4494-960B-22FD780D210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DB21142-5B10-4BFF-A7DE-E550D8853E4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3530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7415-E239-40B9-B007-67685716D74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CF18C0B-53AE-4F2F-8D87-610E5EB97272}"/>
              </a:ext>
            </a:extLst>
          </p:cNvPr>
          <p:cNvPicPr>
            <a:picLocks noChangeAspect="1"/>
          </p:cNvPicPr>
          <p:nvPr/>
        </p:nvPicPr>
        <p:blipFill>
          <a:blip r:embed="rId2"/>
          <a:stretch>
            <a:fillRect/>
          </a:stretch>
        </p:blipFill>
        <p:spPr>
          <a:xfrm>
            <a:off x="0" y="13063"/>
            <a:ext cx="12192000" cy="6858000"/>
          </a:xfrm>
          <a:prstGeom prst="rect">
            <a:avLst/>
          </a:prstGeom>
        </p:spPr>
      </p:pic>
    </p:spTree>
    <p:extLst>
      <p:ext uri="{BB962C8B-B14F-4D97-AF65-F5344CB8AC3E}">
        <p14:creationId xmlns:p14="http://schemas.microsoft.com/office/powerpoint/2010/main" val="2320557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Solutions by using Platform Services (10-15%)</a:t>
            </a:r>
          </a:p>
        </p:txBody>
      </p:sp>
      <p:sp>
        <p:nvSpPr>
          <p:cNvPr id="3" name="Content Placeholder 2"/>
          <p:cNvSpPr>
            <a:spLocks noGrp="1"/>
          </p:cNvSpPr>
          <p:nvPr>
            <p:ph idx="1"/>
          </p:nvPr>
        </p:nvSpPr>
        <p:spPr>
          <a:xfrm>
            <a:off x="322117" y="1004341"/>
            <a:ext cx="11689773" cy="5614668"/>
          </a:xfrm>
        </p:spPr>
        <p:txBody>
          <a:bodyPr>
            <a:normAutofit fontScale="85000" lnSpcReduction="20000"/>
          </a:bodyPr>
          <a:lstStyle/>
          <a:p>
            <a:pPr fontAlgn="base"/>
            <a:r>
              <a:rPr lang="en-US" dirty="0"/>
              <a:t>Design for Artificial Intelligence Services  </a:t>
            </a:r>
          </a:p>
          <a:p>
            <a:pPr lvl="1" fontAlgn="base"/>
            <a:r>
              <a:rPr lang="en-US" dirty="0"/>
              <a:t>Determine when to use the appropriate Cognitive Services, Azure Bot Service, Azure Machine Learning, and other categories that fall under cognitive AI </a:t>
            </a:r>
          </a:p>
          <a:p>
            <a:pPr fontAlgn="base"/>
            <a:r>
              <a:rPr lang="en-US" dirty="0"/>
              <a:t>Design for IoT  </a:t>
            </a:r>
          </a:p>
          <a:p>
            <a:pPr lvl="1" fontAlgn="base"/>
            <a:r>
              <a:rPr lang="en-US" dirty="0"/>
              <a:t>Determine when to use Stream Analytics, IoT Hubs, Event Hubs, real-time analytics, Time Series Insights, IoT Edge, Notification Hubs, Event Grid, and other categories that fall under IoT</a:t>
            </a:r>
          </a:p>
          <a:p>
            <a:pPr fontAlgn="base"/>
            <a:r>
              <a:rPr lang="en-US" dirty="0"/>
              <a:t>Design messaging solution architectures   </a:t>
            </a:r>
          </a:p>
          <a:p>
            <a:pPr lvl="1" fontAlgn="base"/>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pPr fontAlgn="base"/>
            <a:r>
              <a:rPr lang="en-US" dirty="0"/>
              <a:t>Design for media service solutions  </a:t>
            </a:r>
          </a:p>
          <a:p>
            <a:pPr lvl="1" fontAlgn="base"/>
            <a:r>
              <a:rPr lang="en-US" dirty="0"/>
              <a:t>Define solutions using Azure Media Services, video indexer, video API, computer vision API, preview, and other media related services</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25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5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25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25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9514" y="1462565"/>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50"/>
                                        <p:tgtEl>
                                          <p:spTgt spid="7">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50"/>
                                        <p:tgtEl>
                                          <p:spTgt spid="7">
                                            <p:txEl>
                                              <p:pRg st="2" end="2"/>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50"/>
                                        <p:tgtEl>
                                          <p:spTgt spid="7">
                                            <p:txEl>
                                              <p:pRg st="3" end="3"/>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50"/>
                                        <p:tgtEl>
                                          <p:spTgt spid="7">
                                            <p:txEl>
                                              <p:pRg st="4" end="4"/>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5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25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25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Serverless event-driven architecture</a:t>
            </a:r>
          </a:p>
        </p:txBody>
      </p:sp>
      <p:grpSp>
        <p:nvGrpSpPr>
          <p:cNvPr id="6" name="Group 5">
            <a:extLst>
              <a:ext uri="{FF2B5EF4-FFF2-40B4-BE49-F238E27FC236}">
                <a16:creationId xmlns:a16="http://schemas.microsoft.com/office/drawing/2014/main" id="{AF4E1C2E-C9DC-418E-AADD-3BC0CB18498F}"/>
              </a:ext>
            </a:extLst>
          </p:cNvPr>
          <p:cNvGrpSpPr/>
          <p:nvPr/>
        </p:nvGrpSpPr>
        <p:grpSpPr>
          <a:xfrm>
            <a:off x="7440637" y="2159065"/>
            <a:ext cx="824397" cy="903275"/>
            <a:chOff x="4528200" y="2616150"/>
            <a:chExt cx="956187" cy="998829"/>
          </a:xfrm>
        </p:grpSpPr>
        <p:pic>
          <p:nvPicPr>
            <p:cNvPr id="7" name="Picture 6">
              <a:extLst>
                <a:ext uri="{FF2B5EF4-FFF2-40B4-BE49-F238E27FC236}">
                  <a16:creationId xmlns:a16="http://schemas.microsoft.com/office/drawing/2014/main" id="{F8C4E041-F014-4366-A59A-B52458CA3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541" y="2616150"/>
              <a:ext cx="495338" cy="651240"/>
            </a:xfrm>
            <a:prstGeom prst="rect">
              <a:avLst/>
            </a:prstGeom>
          </p:spPr>
        </p:pic>
        <p:sp>
          <p:nvSpPr>
            <p:cNvPr id="8" name="TextBox 7">
              <a:extLst>
                <a:ext uri="{FF2B5EF4-FFF2-40B4-BE49-F238E27FC236}">
                  <a16:creationId xmlns:a16="http://schemas.microsoft.com/office/drawing/2014/main" id="{747A4AF8-B15E-4C90-B0EB-C2C0A0725A27}"/>
                </a:ext>
              </a:extLst>
            </p:cNvPr>
            <p:cNvSpPr txBox="1"/>
            <p:nvPr/>
          </p:nvSpPr>
          <p:spPr>
            <a:xfrm>
              <a:off x="4528200" y="3327906"/>
              <a:ext cx="956187" cy="287073"/>
            </a:xfrm>
            <a:prstGeom prst="rect">
              <a:avLst/>
            </a:prstGeom>
            <a:noFill/>
          </p:spPr>
          <p:txBody>
            <a:bodyPr wrap="square" rtlCol="0">
              <a:spAutoFit/>
            </a:bodyPr>
            <a:lstStyle/>
            <a:p>
              <a:pPr algn="ctr" defTabSz="913239">
                <a:defRPr/>
              </a:pPr>
              <a:r>
                <a:rPr lang="en-US" sz="1099" dirty="0">
                  <a:solidFill>
                    <a:prstClr val="black"/>
                  </a:solidFill>
                  <a:latin typeface="Calibri" panose="020F0502020204030204"/>
                </a:rPr>
                <a:t>Relational</a:t>
              </a:r>
            </a:p>
          </p:txBody>
        </p:sp>
      </p:grpSp>
      <p:grpSp>
        <p:nvGrpSpPr>
          <p:cNvPr id="9" name="Group 8">
            <a:extLst>
              <a:ext uri="{FF2B5EF4-FFF2-40B4-BE49-F238E27FC236}">
                <a16:creationId xmlns:a16="http://schemas.microsoft.com/office/drawing/2014/main" id="{10CA7AF5-B63F-4CF6-B591-2996A573A800}"/>
              </a:ext>
            </a:extLst>
          </p:cNvPr>
          <p:cNvGrpSpPr/>
          <p:nvPr/>
        </p:nvGrpSpPr>
        <p:grpSpPr>
          <a:xfrm>
            <a:off x="7496591" y="5443126"/>
            <a:ext cx="597774" cy="844605"/>
            <a:chOff x="5797929" y="906768"/>
            <a:chExt cx="693336" cy="933953"/>
          </a:xfrm>
        </p:grpSpPr>
        <p:pic>
          <p:nvPicPr>
            <p:cNvPr id="10" name="Picture 9">
              <a:extLst>
                <a:ext uri="{FF2B5EF4-FFF2-40B4-BE49-F238E27FC236}">
                  <a16:creationId xmlns:a16="http://schemas.microsoft.com/office/drawing/2014/main" id="{568D3D56-E20A-4BA6-9E49-F38828908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4372" y="906768"/>
              <a:ext cx="660450" cy="563760"/>
            </a:xfrm>
            <a:prstGeom prst="rect">
              <a:avLst/>
            </a:prstGeom>
          </p:spPr>
        </p:pic>
        <p:sp>
          <p:nvSpPr>
            <p:cNvPr id="11" name="TextBox 10">
              <a:extLst>
                <a:ext uri="{FF2B5EF4-FFF2-40B4-BE49-F238E27FC236}">
                  <a16:creationId xmlns:a16="http://schemas.microsoft.com/office/drawing/2014/main" id="{93EA7753-083C-4596-81E7-C7BD7C4A2F67}"/>
                </a:ext>
              </a:extLst>
            </p:cNvPr>
            <p:cNvSpPr txBox="1"/>
            <p:nvPr/>
          </p:nvSpPr>
          <p:spPr>
            <a:xfrm>
              <a:off x="5797929" y="1560087"/>
              <a:ext cx="693336" cy="280634"/>
            </a:xfrm>
            <a:prstGeom prst="rect">
              <a:avLst/>
            </a:prstGeom>
            <a:noFill/>
          </p:spPr>
          <p:txBody>
            <a:bodyPr wrap="square" rtlCol="0">
              <a:spAutoFit/>
            </a:bodyPr>
            <a:lstStyle/>
            <a:p>
              <a:pPr algn="ctr" defTabSz="913239">
                <a:defRPr/>
              </a:pPr>
              <a:r>
                <a:rPr lang="en-US" sz="1049">
                  <a:solidFill>
                    <a:prstClr val="black"/>
                  </a:solidFill>
                  <a:latin typeface="Calibri" panose="020F0502020204030204"/>
                </a:rPr>
                <a:t>Blobs</a:t>
              </a:r>
            </a:p>
          </p:txBody>
        </p:sp>
      </p:grpSp>
      <p:grpSp>
        <p:nvGrpSpPr>
          <p:cNvPr id="12" name="Group 11">
            <a:extLst>
              <a:ext uri="{FF2B5EF4-FFF2-40B4-BE49-F238E27FC236}">
                <a16:creationId xmlns:a16="http://schemas.microsoft.com/office/drawing/2014/main" id="{94BBC08A-41A2-4ED9-966D-427EF58E935B}"/>
              </a:ext>
            </a:extLst>
          </p:cNvPr>
          <p:cNvGrpSpPr/>
          <p:nvPr/>
        </p:nvGrpSpPr>
        <p:grpSpPr>
          <a:xfrm>
            <a:off x="8974331" y="5039524"/>
            <a:ext cx="1070422" cy="828768"/>
            <a:chOff x="3003183" y="1132344"/>
            <a:chExt cx="1241543" cy="916440"/>
          </a:xfrm>
        </p:grpSpPr>
        <p:pic>
          <p:nvPicPr>
            <p:cNvPr id="13" name="Picture 12">
              <a:extLst>
                <a:ext uri="{FF2B5EF4-FFF2-40B4-BE49-F238E27FC236}">
                  <a16:creationId xmlns:a16="http://schemas.microsoft.com/office/drawing/2014/main" id="{13610221-7DB3-4D79-861D-A4261EDAE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3729" y="1132344"/>
              <a:ext cx="660450" cy="388800"/>
            </a:xfrm>
            <a:prstGeom prst="rect">
              <a:avLst/>
            </a:prstGeom>
          </p:spPr>
        </p:pic>
        <p:sp>
          <p:nvSpPr>
            <p:cNvPr id="14" name="TextBox 13">
              <a:extLst>
                <a:ext uri="{FF2B5EF4-FFF2-40B4-BE49-F238E27FC236}">
                  <a16:creationId xmlns:a16="http://schemas.microsoft.com/office/drawing/2014/main" id="{4482F925-144D-4213-BE95-0A08238C7F6C}"/>
                </a:ext>
              </a:extLst>
            </p:cNvPr>
            <p:cNvSpPr txBox="1"/>
            <p:nvPr/>
          </p:nvSpPr>
          <p:spPr>
            <a:xfrm>
              <a:off x="3003183" y="1589615"/>
              <a:ext cx="1241543" cy="459169"/>
            </a:xfrm>
            <a:prstGeom prst="rect">
              <a:avLst/>
            </a:prstGeom>
            <a:noFill/>
          </p:spPr>
          <p:txBody>
            <a:bodyPr wrap="square" rtlCol="0">
              <a:spAutoFit/>
            </a:bodyPr>
            <a:lstStyle/>
            <a:p>
              <a:pPr algn="ctr" defTabSz="913239">
                <a:defRPr/>
              </a:pPr>
              <a:r>
                <a:rPr lang="en-US" sz="1049">
                  <a:solidFill>
                    <a:prstClr val="black"/>
                  </a:solidFill>
                  <a:latin typeface="Calibri" panose="020F0502020204030204"/>
                </a:rPr>
                <a:t>Cognitive Services</a:t>
              </a:r>
            </a:p>
          </p:txBody>
        </p:sp>
      </p:grpSp>
      <p:grpSp>
        <p:nvGrpSpPr>
          <p:cNvPr id="15" name="Group 14">
            <a:extLst>
              <a:ext uri="{FF2B5EF4-FFF2-40B4-BE49-F238E27FC236}">
                <a16:creationId xmlns:a16="http://schemas.microsoft.com/office/drawing/2014/main" id="{1F9DC8E5-CEB4-4333-AC6A-380EEEA88C3E}"/>
              </a:ext>
            </a:extLst>
          </p:cNvPr>
          <p:cNvGrpSpPr/>
          <p:nvPr/>
        </p:nvGrpSpPr>
        <p:grpSpPr>
          <a:xfrm>
            <a:off x="8947166" y="1754721"/>
            <a:ext cx="1070422" cy="989939"/>
            <a:chOff x="7877741" y="930364"/>
            <a:chExt cx="1241543" cy="1094661"/>
          </a:xfrm>
        </p:grpSpPr>
        <p:sp>
          <p:nvSpPr>
            <p:cNvPr id="16" name="TextBox 15">
              <a:extLst>
                <a:ext uri="{FF2B5EF4-FFF2-40B4-BE49-F238E27FC236}">
                  <a16:creationId xmlns:a16="http://schemas.microsoft.com/office/drawing/2014/main" id="{9B467921-A8D0-4FA5-AE81-9C1A36D53CBB}"/>
                </a:ext>
              </a:extLst>
            </p:cNvPr>
            <p:cNvSpPr txBox="1"/>
            <p:nvPr/>
          </p:nvSpPr>
          <p:spPr>
            <a:xfrm>
              <a:off x="7877741" y="1565856"/>
              <a:ext cx="1241543" cy="459169"/>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Machine Learning</a:t>
              </a:r>
            </a:p>
          </p:txBody>
        </p:sp>
        <p:pic>
          <p:nvPicPr>
            <p:cNvPr id="17" name="Picture 16">
              <a:extLst>
                <a:ext uri="{FF2B5EF4-FFF2-40B4-BE49-F238E27FC236}">
                  <a16:creationId xmlns:a16="http://schemas.microsoft.com/office/drawing/2014/main" id="{173BD278-B94A-48E9-9B69-B814CA31D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8000" y="930364"/>
              <a:ext cx="641025" cy="660960"/>
            </a:xfrm>
            <a:prstGeom prst="rect">
              <a:avLst/>
            </a:prstGeom>
          </p:spPr>
        </p:pic>
      </p:grpSp>
      <p:grpSp>
        <p:nvGrpSpPr>
          <p:cNvPr id="18" name="Group 17">
            <a:extLst>
              <a:ext uri="{FF2B5EF4-FFF2-40B4-BE49-F238E27FC236}">
                <a16:creationId xmlns:a16="http://schemas.microsoft.com/office/drawing/2014/main" id="{2B36E6AC-9791-4228-B7AE-0CD69D0E80CF}"/>
              </a:ext>
            </a:extLst>
          </p:cNvPr>
          <p:cNvGrpSpPr/>
          <p:nvPr/>
        </p:nvGrpSpPr>
        <p:grpSpPr>
          <a:xfrm>
            <a:off x="9122453" y="3841240"/>
            <a:ext cx="719836" cy="993471"/>
            <a:chOff x="10474942" y="2114139"/>
            <a:chExt cx="834911" cy="1098567"/>
          </a:xfrm>
        </p:grpSpPr>
        <p:pic>
          <p:nvPicPr>
            <p:cNvPr id="19" name="Picture 18">
              <a:extLst>
                <a:ext uri="{FF2B5EF4-FFF2-40B4-BE49-F238E27FC236}">
                  <a16:creationId xmlns:a16="http://schemas.microsoft.com/office/drawing/2014/main" id="{0C7091D7-441C-4535-8BCD-C718548DAD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1773" y="2114139"/>
              <a:ext cx="641245" cy="675667"/>
            </a:xfrm>
            <a:prstGeom prst="rect">
              <a:avLst/>
            </a:prstGeom>
          </p:spPr>
        </p:pic>
        <p:sp>
          <p:nvSpPr>
            <p:cNvPr id="20" name="TextBox 19">
              <a:extLst>
                <a:ext uri="{FF2B5EF4-FFF2-40B4-BE49-F238E27FC236}">
                  <a16:creationId xmlns:a16="http://schemas.microsoft.com/office/drawing/2014/main" id="{95C7F4C3-91D2-46F7-A9A8-3A1EAD957B49}"/>
                </a:ext>
              </a:extLst>
            </p:cNvPr>
            <p:cNvSpPr txBox="1"/>
            <p:nvPr/>
          </p:nvSpPr>
          <p:spPr>
            <a:xfrm>
              <a:off x="10474942" y="2830230"/>
              <a:ext cx="834911" cy="382476"/>
            </a:xfrm>
            <a:prstGeom prst="rect">
              <a:avLst/>
            </a:prstGeom>
            <a:noFill/>
          </p:spPr>
          <p:txBody>
            <a:bodyPr wrap="none" lIns="91324" tIns="91324" rIns="91324" bIns="91324" rtlCol="0" anchor="ctr" anchorCtr="1">
              <a:spAutoFit/>
            </a:bodyPr>
            <a:lstStyle/>
            <a:p>
              <a:pPr algn="ctr" defTabSz="913031">
                <a:defRPr/>
              </a:pPr>
              <a:r>
                <a:rPr lang="en-US" sz="1049">
                  <a:gradFill>
                    <a:gsLst>
                      <a:gs pos="98571">
                        <a:srgbClr val="505050"/>
                      </a:gs>
                      <a:gs pos="72857">
                        <a:srgbClr val="505050"/>
                      </a:gs>
                    </a:gsLst>
                    <a:lin ang="5400000" scaled="1"/>
                  </a:gradFill>
                  <a:latin typeface="Segoe UI"/>
                </a:rPr>
                <a:t>3rd Party</a:t>
              </a:r>
            </a:p>
          </p:txBody>
        </p:sp>
      </p:grpSp>
      <p:cxnSp>
        <p:nvCxnSpPr>
          <p:cNvPr id="21" name="Elbow Connector 53">
            <a:extLst>
              <a:ext uri="{FF2B5EF4-FFF2-40B4-BE49-F238E27FC236}">
                <a16:creationId xmlns:a16="http://schemas.microsoft.com/office/drawing/2014/main" id="{61D629AE-3C3F-4819-8132-97F75E1388A4}"/>
              </a:ext>
            </a:extLst>
          </p:cNvPr>
          <p:cNvCxnSpPr>
            <a:cxnSpLocks/>
            <a:stCxn id="31" idx="3"/>
            <a:endCxn id="7" idx="1"/>
          </p:cNvCxnSpPr>
          <p:nvPr/>
        </p:nvCxnSpPr>
        <p:spPr>
          <a:xfrm>
            <a:off x="3875639" y="2141610"/>
            <a:ext cx="3740313" cy="311924"/>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nvGrpSpPr>
          <p:cNvPr id="22" name="Group 21">
            <a:extLst>
              <a:ext uri="{FF2B5EF4-FFF2-40B4-BE49-F238E27FC236}">
                <a16:creationId xmlns:a16="http://schemas.microsoft.com/office/drawing/2014/main" id="{850DB1DA-48AA-4538-A0DF-466B0F28BA8B}"/>
              </a:ext>
            </a:extLst>
          </p:cNvPr>
          <p:cNvGrpSpPr/>
          <p:nvPr/>
        </p:nvGrpSpPr>
        <p:grpSpPr>
          <a:xfrm>
            <a:off x="5948297" y="3053450"/>
            <a:ext cx="723713" cy="940980"/>
            <a:chOff x="5529500" y="3178879"/>
            <a:chExt cx="839408" cy="1040522"/>
          </a:xfrm>
        </p:grpSpPr>
        <p:pic>
          <p:nvPicPr>
            <p:cNvPr id="23" name="Picture 22">
              <a:extLst>
                <a:ext uri="{FF2B5EF4-FFF2-40B4-BE49-F238E27FC236}">
                  <a16:creationId xmlns:a16="http://schemas.microsoft.com/office/drawing/2014/main" id="{30B08721-7858-4EE0-A533-FF03B495EF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6304" y="3178879"/>
              <a:ext cx="685800" cy="685800"/>
            </a:xfrm>
            <a:prstGeom prst="rect">
              <a:avLst/>
            </a:prstGeom>
          </p:spPr>
        </p:pic>
        <p:sp>
          <p:nvSpPr>
            <p:cNvPr id="24" name="TextBox 23">
              <a:extLst>
                <a:ext uri="{FF2B5EF4-FFF2-40B4-BE49-F238E27FC236}">
                  <a16:creationId xmlns:a16="http://schemas.microsoft.com/office/drawing/2014/main" id="{ADE290E7-DC6C-4104-9B4B-1387CCA5E7A1}"/>
                </a:ext>
              </a:extLst>
            </p:cNvPr>
            <p:cNvSpPr txBox="1"/>
            <p:nvPr/>
          </p:nvSpPr>
          <p:spPr>
            <a:xfrm>
              <a:off x="5529500" y="3760232"/>
              <a:ext cx="839408" cy="459169"/>
            </a:xfrm>
            <a:prstGeom prst="rect">
              <a:avLst/>
            </a:prstGeom>
            <a:noFill/>
          </p:spPr>
          <p:txBody>
            <a:bodyPr wrap="square" rtlCol="0">
              <a:spAutoFit/>
            </a:bodyPr>
            <a:lstStyle/>
            <a:p>
              <a:pPr algn="ctr" defTabSz="913239">
                <a:defRPr/>
              </a:pPr>
              <a:r>
                <a:rPr lang="en-US" sz="1049">
                  <a:solidFill>
                    <a:prstClr val="black"/>
                  </a:solidFill>
                  <a:latin typeface="Calibri" panose="020F0502020204030204"/>
                </a:rPr>
                <a:t>Logic Apps</a:t>
              </a:r>
            </a:p>
          </p:txBody>
        </p:sp>
      </p:grpSp>
      <p:grpSp>
        <p:nvGrpSpPr>
          <p:cNvPr id="25" name="Group 24">
            <a:extLst>
              <a:ext uri="{FF2B5EF4-FFF2-40B4-BE49-F238E27FC236}">
                <a16:creationId xmlns:a16="http://schemas.microsoft.com/office/drawing/2014/main" id="{FBC7E8F2-EFAA-4A5F-91BD-7C4ACD0F2BDC}"/>
              </a:ext>
            </a:extLst>
          </p:cNvPr>
          <p:cNvGrpSpPr/>
          <p:nvPr/>
        </p:nvGrpSpPr>
        <p:grpSpPr>
          <a:xfrm>
            <a:off x="4598324" y="3118948"/>
            <a:ext cx="723713" cy="911396"/>
            <a:chOff x="4142969" y="3277150"/>
            <a:chExt cx="839408" cy="1007809"/>
          </a:xfrm>
        </p:grpSpPr>
        <p:pic>
          <p:nvPicPr>
            <p:cNvPr id="26" name="Picture 25">
              <a:extLst>
                <a:ext uri="{FF2B5EF4-FFF2-40B4-BE49-F238E27FC236}">
                  <a16:creationId xmlns:a16="http://schemas.microsoft.com/office/drawing/2014/main" id="{36674FF6-A511-4215-8DA2-ED63709482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88353" y="3277150"/>
              <a:ext cx="548640" cy="548640"/>
            </a:xfrm>
            <a:prstGeom prst="rect">
              <a:avLst/>
            </a:prstGeom>
          </p:spPr>
        </p:pic>
        <p:sp>
          <p:nvSpPr>
            <p:cNvPr id="27" name="TextBox 26">
              <a:extLst>
                <a:ext uri="{FF2B5EF4-FFF2-40B4-BE49-F238E27FC236}">
                  <a16:creationId xmlns:a16="http://schemas.microsoft.com/office/drawing/2014/main" id="{F8BB7474-459D-4088-8C27-8C9AC11A8FF3}"/>
                </a:ext>
              </a:extLst>
            </p:cNvPr>
            <p:cNvSpPr txBox="1"/>
            <p:nvPr/>
          </p:nvSpPr>
          <p:spPr>
            <a:xfrm>
              <a:off x="4142969" y="3825790"/>
              <a:ext cx="839408" cy="459169"/>
            </a:xfrm>
            <a:prstGeom prst="rect">
              <a:avLst/>
            </a:prstGeom>
            <a:noFill/>
          </p:spPr>
          <p:txBody>
            <a:bodyPr wrap="square" rtlCol="0">
              <a:spAutoFit/>
            </a:bodyPr>
            <a:lstStyle/>
            <a:p>
              <a:pPr algn="ctr" defTabSz="913239">
                <a:defRPr/>
              </a:pPr>
              <a:r>
                <a:rPr lang="en-US" sz="1049">
                  <a:solidFill>
                    <a:prstClr val="black"/>
                  </a:solidFill>
                  <a:latin typeface="Calibri" panose="020F0502020204030204"/>
                </a:rPr>
                <a:t>Service Bus</a:t>
              </a:r>
            </a:p>
          </p:txBody>
        </p:sp>
      </p:grpSp>
      <p:pic>
        <p:nvPicPr>
          <p:cNvPr id="28" name="Picture 27" descr="A close up of a sign&#10;&#10;Description generated with high confidence">
            <a:extLst>
              <a:ext uri="{FF2B5EF4-FFF2-40B4-BE49-F238E27FC236}">
                <a16:creationId xmlns:a16="http://schemas.microsoft.com/office/drawing/2014/main" id="{70069467-484F-4EC9-9982-2EA489C4482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74925" y="4311277"/>
            <a:ext cx="939112" cy="493034"/>
          </a:xfrm>
          <a:prstGeom prst="rect">
            <a:avLst/>
          </a:prstGeom>
        </p:spPr>
      </p:pic>
      <p:pic>
        <p:nvPicPr>
          <p:cNvPr id="29" name="Picture 28">
            <a:extLst>
              <a:ext uri="{FF2B5EF4-FFF2-40B4-BE49-F238E27FC236}">
                <a16:creationId xmlns:a16="http://schemas.microsoft.com/office/drawing/2014/main" id="{35E8CA33-41B5-417A-8175-588E3DB6724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28894" y="4337550"/>
            <a:ext cx="936141" cy="493034"/>
          </a:xfrm>
          <a:prstGeom prst="rect">
            <a:avLst/>
          </a:prstGeom>
        </p:spPr>
      </p:pic>
      <p:grpSp>
        <p:nvGrpSpPr>
          <p:cNvPr id="30" name="Group 29">
            <a:extLst>
              <a:ext uri="{FF2B5EF4-FFF2-40B4-BE49-F238E27FC236}">
                <a16:creationId xmlns:a16="http://schemas.microsoft.com/office/drawing/2014/main" id="{DD54C49D-6070-4CB0-BB3D-E9F4AE074F3E}"/>
              </a:ext>
            </a:extLst>
          </p:cNvPr>
          <p:cNvGrpSpPr/>
          <p:nvPr/>
        </p:nvGrpSpPr>
        <p:grpSpPr>
          <a:xfrm>
            <a:off x="3207312" y="1847816"/>
            <a:ext cx="724992" cy="836105"/>
            <a:chOff x="8228508" y="2307498"/>
            <a:chExt cx="1006357" cy="1106481"/>
          </a:xfrm>
        </p:grpSpPr>
        <p:pic>
          <p:nvPicPr>
            <p:cNvPr id="31" name="Picture 30">
              <a:extLst>
                <a:ext uri="{FF2B5EF4-FFF2-40B4-BE49-F238E27FC236}">
                  <a16:creationId xmlns:a16="http://schemas.microsoft.com/office/drawing/2014/main" id="{78617B8D-52C2-4C32-9F3E-D7479B2240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32" name="TextBox 31">
              <a:extLst>
                <a:ext uri="{FF2B5EF4-FFF2-40B4-BE49-F238E27FC236}">
                  <a16:creationId xmlns:a16="http://schemas.microsoft.com/office/drawing/2014/main" id="{463B637F-6E95-40AE-99D2-D7B466905DBB}"/>
                </a:ext>
              </a:extLst>
            </p:cNvPr>
            <p:cNvSpPr txBox="1"/>
            <p:nvPr/>
          </p:nvSpPr>
          <p:spPr>
            <a:xfrm>
              <a:off x="8228508" y="3080566"/>
              <a:ext cx="1006357" cy="333413"/>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Functions</a:t>
              </a:r>
            </a:p>
          </p:txBody>
        </p:sp>
      </p:grpSp>
      <p:grpSp>
        <p:nvGrpSpPr>
          <p:cNvPr id="33" name="Group 32">
            <a:extLst>
              <a:ext uri="{FF2B5EF4-FFF2-40B4-BE49-F238E27FC236}">
                <a16:creationId xmlns:a16="http://schemas.microsoft.com/office/drawing/2014/main" id="{AD2EC96F-947B-462F-8745-58D32B289475}"/>
              </a:ext>
            </a:extLst>
          </p:cNvPr>
          <p:cNvGrpSpPr/>
          <p:nvPr/>
        </p:nvGrpSpPr>
        <p:grpSpPr>
          <a:xfrm>
            <a:off x="3207312" y="3077612"/>
            <a:ext cx="724992" cy="836105"/>
            <a:chOff x="8228508" y="2307498"/>
            <a:chExt cx="1006357" cy="1106481"/>
          </a:xfrm>
        </p:grpSpPr>
        <p:pic>
          <p:nvPicPr>
            <p:cNvPr id="34" name="Picture 33">
              <a:extLst>
                <a:ext uri="{FF2B5EF4-FFF2-40B4-BE49-F238E27FC236}">
                  <a16:creationId xmlns:a16="http://schemas.microsoft.com/office/drawing/2014/main" id="{A8FF9463-5F55-4FD7-862C-9BAD134369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35" name="TextBox 34">
              <a:extLst>
                <a:ext uri="{FF2B5EF4-FFF2-40B4-BE49-F238E27FC236}">
                  <a16:creationId xmlns:a16="http://schemas.microsoft.com/office/drawing/2014/main" id="{F7DB0DC3-8BDC-4681-99FA-AAED0A8537F6}"/>
                </a:ext>
              </a:extLst>
            </p:cNvPr>
            <p:cNvSpPr txBox="1"/>
            <p:nvPr/>
          </p:nvSpPr>
          <p:spPr>
            <a:xfrm>
              <a:off x="8228508" y="3080566"/>
              <a:ext cx="1006357" cy="333413"/>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Functions</a:t>
              </a:r>
            </a:p>
          </p:txBody>
        </p:sp>
      </p:grpSp>
      <p:grpSp>
        <p:nvGrpSpPr>
          <p:cNvPr id="36" name="Group 35">
            <a:extLst>
              <a:ext uri="{FF2B5EF4-FFF2-40B4-BE49-F238E27FC236}">
                <a16:creationId xmlns:a16="http://schemas.microsoft.com/office/drawing/2014/main" id="{61E1E35D-0376-4261-AEE7-A613836A24FE}"/>
              </a:ext>
            </a:extLst>
          </p:cNvPr>
          <p:cNvGrpSpPr/>
          <p:nvPr/>
        </p:nvGrpSpPr>
        <p:grpSpPr>
          <a:xfrm>
            <a:off x="3207312" y="4292273"/>
            <a:ext cx="724992" cy="836105"/>
            <a:chOff x="8228508" y="2307498"/>
            <a:chExt cx="1006357" cy="1106481"/>
          </a:xfrm>
        </p:grpSpPr>
        <p:pic>
          <p:nvPicPr>
            <p:cNvPr id="37" name="Picture 36">
              <a:extLst>
                <a:ext uri="{FF2B5EF4-FFF2-40B4-BE49-F238E27FC236}">
                  <a16:creationId xmlns:a16="http://schemas.microsoft.com/office/drawing/2014/main" id="{056101BD-5ADB-44AD-984B-05AA1B9915E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38" name="TextBox 37">
              <a:extLst>
                <a:ext uri="{FF2B5EF4-FFF2-40B4-BE49-F238E27FC236}">
                  <a16:creationId xmlns:a16="http://schemas.microsoft.com/office/drawing/2014/main" id="{F59CCC98-FC6C-484F-9C0A-44BC45B3E536}"/>
                </a:ext>
              </a:extLst>
            </p:cNvPr>
            <p:cNvSpPr txBox="1"/>
            <p:nvPr/>
          </p:nvSpPr>
          <p:spPr>
            <a:xfrm>
              <a:off x="8228508" y="3080566"/>
              <a:ext cx="1006357" cy="333413"/>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Functions</a:t>
              </a:r>
            </a:p>
          </p:txBody>
        </p:sp>
      </p:grpSp>
      <p:sp>
        <p:nvSpPr>
          <p:cNvPr id="39" name="TextBox 38">
            <a:extLst>
              <a:ext uri="{FF2B5EF4-FFF2-40B4-BE49-F238E27FC236}">
                <a16:creationId xmlns:a16="http://schemas.microsoft.com/office/drawing/2014/main" id="{D7B4AF66-7665-40E7-92D4-574DB4F80E42}"/>
              </a:ext>
            </a:extLst>
          </p:cNvPr>
          <p:cNvSpPr txBox="1"/>
          <p:nvPr/>
        </p:nvSpPr>
        <p:spPr>
          <a:xfrm>
            <a:off x="1674924" y="4893513"/>
            <a:ext cx="939112" cy="251941"/>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Event Grid</a:t>
            </a:r>
          </a:p>
        </p:txBody>
      </p:sp>
      <p:sp>
        <p:nvSpPr>
          <p:cNvPr id="40" name="TextBox 39">
            <a:extLst>
              <a:ext uri="{FF2B5EF4-FFF2-40B4-BE49-F238E27FC236}">
                <a16:creationId xmlns:a16="http://schemas.microsoft.com/office/drawing/2014/main" id="{7EFAADD4-FF9C-4F8B-93F7-E763649BD184}"/>
              </a:ext>
            </a:extLst>
          </p:cNvPr>
          <p:cNvSpPr txBox="1"/>
          <p:nvPr/>
        </p:nvSpPr>
        <p:spPr>
          <a:xfrm>
            <a:off x="7325923" y="4875904"/>
            <a:ext cx="939112" cy="251941"/>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Cosmos DB</a:t>
            </a:r>
          </a:p>
        </p:txBody>
      </p:sp>
      <p:grpSp>
        <p:nvGrpSpPr>
          <p:cNvPr id="41" name="Group 40">
            <a:extLst>
              <a:ext uri="{FF2B5EF4-FFF2-40B4-BE49-F238E27FC236}">
                <a16:creationId xmlns:a16="http://schemas.microsoft.com/office/drawing/2014/main" id="{2D33D0E3-2247-4FB9-A093-6C4A06160D5D}"/>
              </a:ext>
            </a:extLst>
          </p:cNvPr>
          <p:cNvGrpSpPr/>
          <p:nvPr/>
        </p:nvGrpSpPr>
        <p:grpSpPr>
          <a:xfrm>
            <a:off x="5948297" y="4289298"/>
            <a:ext cx="724992" cy="836105"/>
            <a:chOff x="8228508" y="2307498"/>
            <a:chExt cx="1006357" cy="1106481"/>
          </a:xfrm>
        </p:grpSpPr>
        <p:pic>
          <p:nvPicPr>
            <p:cNvPr id="42" name="Picture 41">
              <a:extLst>
                <a:ext uri="{FF2B5EF4-FFF2-40B4-BE49-F238E27FC236}">
                  <a16:creationId xmlns:a16="http://schemas.microsoft.com/office/drawing/2014/main" id="{D4D3D6AF-F8E2-4D63-9292-1A97D8C4F1D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0932" y="2307498"/>
              <a:ext cx="835275" cy="777600"/>
            </a:xfrm>
            <a:prstGeom prst="rect">
              <a:avLst/>
            </a:prstGeom>
          </p:spPr>
        </p:pic>
        <p:sp>
          <p:nvSpPr>
            <p:cNvPr id="43" name="TextBox 42">
              <a:extLst>
                <a:ext uri="{FF2B5EF4-FFF2-40B4-BE49-F238E27FC236}">
                  <a16:creationId xmlns:a16="http://schemas.microsoft.com/office/drawing/2014/main" id="{B20FF7DF-D632-41E6-9913-8B62A5528176}"/>
                </a:ext>
              </a:extLst>
            </p:cNvPr>
            <p:cNvSpPr txBox="1"/>
            <p:nvPr/>
          </p:nvSpPr>
          <p:spPr>
            <a:xfrm>
              <a:off x="8228508" y="3080566"/>
              <a:ext cx="1006357" cy="333413"/>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Functions</a:t>
              </a:r>
            </a:p>
          </p:txBody>
        </p:sp>
      </p:grpSp>
      <p:pic>
        <p:nvPicPr>
          <p:cNvPr id="44" name="Picture 4" descr="https://upload.wikimedia.org/wikipedia/commons/thumb/5/59/SAP_2011_logo.svg/1200px-SAP_2011_logo.svg.png">
            <a:extLst>
              <a:ext uri="{FF2B5EF4-FFF2-40B4-BE49-F238E27FC236}">
                <a16:creationId xmlns:a16="http://schemas.microsoft.com/office/drawing/2014/main" id="{690FCC38-B2F4-4949-92E3-5F409886F93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80993" y="3118012"/>
            <a:ext cx="966733" cy="493034"/>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Elbow Connector 53">
            <a:extLst>
              <a:ext uri="{FF2B5EF4-FFF2-40B4-BE49-F238E27FC236}">
                <a16:creationId xmlns:a16="http://schemas.microsoft.com/office/drawing/2014/main" id="{2A84EDC1-02DC-4EF6-BDE9-28A2570A1179}"/>
              </a:ext>
            </a:extLst>
          </p:cNvPr>
          <p:cNvCxnSpPr>
            <a:cxnSpLocks/>
            <a:stCxn id="34" idx="3"/>
            <a:endCxn id="26" idx="1"/>
          </p:cNvCxnSpPr>
          <p:nvPr/>
        </p:nvCxnSpPr>
        <p:spPr>
          <a:xfrm flipV="1">
            <a:off x="3875639" y="3367026"/>
            <a:ext cx="848030" cy="4380"/>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6" name="Elbow Connector 53">
            <a:extLst>
              <a:ext uri="{FF2B5EF4-FFF2-40B4-BE49-F238E27FC236}">
                <a16:creationId xmlns:a16="http://schemas.microsoft.com/office/drawing/2014/main" id="{C5902622-1630-4856-8631-6DBA8D6371D7}"/>
              </a:ext>
            </a:extLst>
          </p:cNvPr>
          <p:cNvCxnSpPr>
            <a:cxnSpLocks/>
            <a:stCxn id="37" idx="3"/>
            <a:endCxn id="26" idx="1"/>
          </p:cNvCxnSpPr>
          <p:nvPr/>
        </p:nvCxnSpPr>
        <p:spPr>
          <a:xfrm flipV="1">
            <a:off x="3875639" y="3367026"/>
            <a:ext cx="848030" cy="1219042"/>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7" name="Elbow Connector 53">
            <a:extLst>
              <a:ext uri="{FF2B5EF4-FFF2-40B4-BE49-F238E27FC236}">
                <a16:creationId xmlns:a16="http://schemas.microsoft.com/office/drawing/2014/main" id="{32FDFCB4-B775-4D29-8F43-84F96C52B4A5}"/>
              </a:ext>
            </a:extLst>
          </p:cNvPr>
          <p:cNvCxnSpPr>
            <a:cxnSpLocks/>
            <a:stCxn id="26" idx="3"/>
            <a:endCxn id="42" idx="1"/>
          </p:cNvCxnSpPr>
          <p:nvPr/>
        </p:nvCxnSpPr>
        <p:spPr>
          <a:xfrm>
            <a:off x="5196690" y="3367026"/>
            <a:ext cx="818191" cy="121606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8" name="Elbow Connector 53">
            <a:extLst>
              <a:ext uri="{FF2B5EF4-FFF2-40B4-BE49-F238E27FC236}">
                <a16:creationId xmlns:a16="http://schemas.microsoft.com/office/drawing/2014/main" id="{464145D0-FB27-4941-B4CC-6840DF9A0975}"/>
              </a:ext>
            </a:extLst>
          </p:cNvPr>
          <p:cNvCxnSpPr>
            <a:cxnSpLocks/>
            <a:stCxn id="26" idx="3"/>
            <a:endCxn id="23" idx="1"/>
          </p:cNvCxnSpPr>
          <p:nvPr/>
        </p:nvCxnSpPr>
        <p:spPr>
          <a:xfrm flipV="1">
            <a:off x="5196690" y="3363544"/>
            <a:ext cx="817825" cy="3482"/>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49" name="Elbow Connector 53">
            <a:extLst>
              <a:ext uri="{FF2B5EF4-FFF2-40B4-BE49-F238E27FC236}">
                <a16:creationId xmlns:a16="http://schemas.microsoft.com/office/drawing/2014/main" id="{EBE7E92D-B27A-417C-8889-132B0A016841}"/>
              </a:ext>
            </a:extLst>
          </p:cNvPr>
          <p:cNvCxnSpPr>
            <a:cxnSpLocks/>
            <a:stCxn id="23" idx="3"/>
            <a:endCxn id="44" idx="1"/>
          </p:cNvCxnSpPr>
          <p:nvPr/>
        </p:nvCxnSpPr>
        <p:spPr>
          <a:xfrm>
            <a:off x="6605792" y="3363544"/>
            <a:ext cx="2475201" cy="985"/>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0" name="Elbow Connector 53">
            <a:extLst>
              <a:ext uri="{FF2B5EF4-FFF2-40B4-BE49-F238E27FC236}">
                <a16:creationId xmlns:a16="http://schemas.microsoft.com/office/drawing/2014/main" id="{B48FDA1A-B292-4E7C-8643-B810EB395AFA}"/>
              </a:ext>
            </a:extLst>
          </p:cNvPr>
          <p:cNvCxnSpPr>
            <a:cxnSpLocks/>
            <a:stCxn id="42" idx="3"/>
          </p:cNvCxnSpPr>
          <p:nvPr/>
        </p:nvCxnSpPr>
        <p:spPr>
          <a:xfrm>
            <a:off x="6616624" y="4583092"/>
            <a:ext cx="904975" cy="3370"/>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1" name="Elbow Connector 53">
            <a:extLst>
              <a:ext uri="{FF2B5EF4-FFF2-40B4-BE49-F238E27FC236}">
                <a16:creationId xmlns:a16="http://schemas.microsoft.com/office/drawing/2014/main" id="{C185AB9C-C639-45AD-8EE5-5F7A0B7F7E22}"/>
              </a:ext>
            </a:extLst>
          </p:cNvPr>
          <p:cNvCxnSpPr>
            <a:cxnSpLocks/>
            <a:stCxn id="42" idx="3"/>
            <a:endCxn id="10" idx="1"/>
          </p:cNvCxnSpPr>
          <p:nvPr/>
        </p:nvCxnSpPr>
        <p:spPr>
          <a:xfrm>
            <a:off x="6616624" y="4583092"/>
            <a:ext cx="894144" cy="1114947"/>
          </a:xfrm>
          <a:prstGeom prst="bentConnector3">
            <a:avLst>
              <a:gd name="adj1" fmla="val 35678"/>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2" name="Elbow Connector 53">
            <a:extLst>
              <a:ext uri="{FF2B5EF4-FFF2-40B4-BE49-F238E27FC236}">
                <a16:creationId xmlns:a16="http://schemas.microsoft.com/office/drawing/2014/main" id="{9B2B31E4-E113-41F7-A5D7-9914275A6662}"/>
              </a:ext>
            </a:extLst>
          </p:cNvPr>
          <p:cNvCxnSpPr>
            <a:cxnSpLocks/>
            <a:stCxn id="23" idx="3"/>
            <a:endCxn id="19" idx="1"/>
          </p:cNvCxnSpPr>
          <p:nvPr/>
        </p:nvCxnSpPr>
        <p:spPr>
          <a:xfrm>
            <a:off x="6605791" y="3363544"/>
            <a:ext cx="2600152" cy="783211"/>
          </a:xfrm>
          <a:prstGeom prst="bentConnector3">
            <a:avLst>
              <a:gd name="adj1" fmla="val 8152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3" name="Elbow Connector 53">
            <a:extLst>
              <a:ext uri="{FF2B5EF4-FFF2-40B4-BE49-F238E27FC236}">
                <a16:creationId xmlns:a16="http://schemas.microsoft.com/office/drawing/2014/main" id="{71638394-0C9E-4742-A10C-A5123C6C10FE}"/>
              </a:ext>
            </a:extLst>
          </p:cNvPr>
          <p:cNvCxnSpPr>
            <a:cxnSpLocks/>
            <a:endCxn id="37" idx="1"/>
          </p:cNvCxnSpPr>
          <p:nvPr/>
        </p:nvCxnSpPr>
        <p:spPr>
          <a:xfrm>
            <a:off x="2384925" y="4572162"/>
            <a:ext cx="888971" cy="1390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grpSp>
        <p:nvGrpSpPr>
          <p:cNvPr id="54" name="Group 53">
            <a:extLst>
              <a:ext uri="{FF2B5EF4-FFF2-40B4-BE49-F238E27FC236}">
                <a16:creationId xmlns:a16="http://schemas.microsoft.com/office/drawing/2014/main" id="{24600DD5-4229-4336-87C6-664D80A91144}"/>
              </a:ext>
            </a:extLst>
          </p:cNvPr>
          <p:cNvGrpSpPr/>
          <p:nvPr/>
        </p:nvGrpSpPr>
        <p:grpSpPr>
          <a:xfrm>
            <a:off x="1663334" y="3129380"/>
            <a:ext cx="939112" cy="891559"/>
            <a:chOff x="2166761" y="3696214"/>
            <a:chExt cx="957943" cy="909437"/>
          </a:xfrm>
        </p:grpSpPr>
        <p:pic>
          <p:nvPicPr>
            <p:cNvPr id="55" name="Graphic 54">
              <a:extLst>
                <a:ext uri="{FF2B5EF4-FFF2-40B4-BE49-F238E27FC236}">
                  <a16:creationId xmlns:a16="http://schemas.microsoft.com/office/drawing/2014/main" id="{7A2EB947-6A47-4415-AF5C-5FE29D2FBCE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4310" y="3696214"/>
              <a:ext cx="502920" cy="502920"/>
            </a:xfrm>
            <a:prstGeom prst="rect">
              <a:avLst/>
            </a:prstGeom>
          </p:spPr>
        </p:pic>
        <p:sp>
          <p:nvSpPr>
            <p:cNvPr id="56" name="TextBox 55">
              <a:extLst>
                <a:ext uri="{FF2B5EF4-FFF2-40B4-BE49-F238E27FC236}">
                  <a16:creationId xmlns:a16="http://schemas.microsoft.com/office/drawing/2014/main" id="{8B1B8259-A36C-4E7E-B68A-35CC87E6BE02}"/>
                </a:ext>
              </a:extLst>
            </p:cNvPr>
            <p:cNvSpPr txBox="1"/>
            <p:nvPr/>
          </p:nvSpPr>
          <p:spPr>
            <a:xfrm>
              <a:off x="2166761" y="4183997"/>
              <a:ext cx="957943" cy="421654"/>
            </a:xfrm>
            <a:prstGeom prst="rect">
              <a:avLst/>
            </a:prstGeom>
            <a:noFill/>
          </p:spPr>
          <p:txBody>
            <a:bodyPr wrap="square" rtlCol="0">
              <a:spAutoFit/>
            </a:bodyPr>
            <a:lstStyle/>
            <a:p>
              <a:pPr algn="ctr" defTabSz="913239">
                <a:defRPr/>
              </a:pPr>
              <a:r>
                <a:rPr lang="en-US" sz="1049" dirty="0">
                  <a:solidFill>
                    <a:prstClr val="black"/>
                  </a:solidFill>
                  <a:latin typeface="Calibri" panose="020F0502020204030204"/>
                </a:rPr>
                <a:t>API Management</a:t>
              </a:r>
            </a:p>
          </p:txBody>
        </p:sp>
      </p:grpSp>
      <p:cxnSp>
        <p:nvCxnSpPr>
          <p:cNvPr id="57" name="Elbow Connector 53">
            <a:extLst>
              <a:ext uri="{FF2B5EF4-FFF2-40B4-BE49-F238E27FC236}">
                <a16:creationId xmlns:a16="http://schemas.microsoft.com/office/drawing/2014/main" id="{77073E36-FDB5-43BF-9EC9-71926972878C}"/>
              </a:ext>
            </a:extLst>
          </p:cNvPr>
          <p:cNvCxnSpPr>
            <a:cxnSpLocks/>
            <a:stCxn id="55" idx="3"/>
            <a:endCxn id="34" idx="1"/>
          </p:cNvCxnSpPr>
          <p:nvPr/>
        </p:nvCxnSpPr>
        <p:spPr>
          <a:xfrm flipV="1">
            <a:off x="2369640" y="3371406"/>
            <a:ext cx="904257" cy="4490"/>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8" name="Elbow Connector 53">
            <a:extLst>
              <a:ext uri="{FF2B5EF4-FFF2-40B4-BE49-F238E27FC236}">
                <a16:creationId xmlns:a16="http://schemas.microsoft.com/office/drawing/2014/main" id="{9B513978-C0F9-4FB2-960D-01A4F2B60E92}"/>
              </a:ext>
            </a:extLst>
          </p:cNvPr>
          <p:cNvCxnSpPr>
            <a:cxnSpLocks/>
            <a:stCxn id="55" idx="3"/>
            <a:endCxn id="31" idx="1"/>
          </p:cNvCxnSpPr>
          <p:nvPr/>
        </p:nvCxnSpPr>
        <p:spPr>
          <a:xfrm flipV="1">
            <a:off x="2369640" y="2141610"/>
            <a:ext cx="904257" cy="1234286"/>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59" name="Elbow Connector 53">
            <a:extLst>
              <a:ext uri="{FF2B5EF4-FFF2-40B4-BE49-F238E27FC236}">
                <a16:creationId xmlns:a16="http://schemas.microsoft.com/office/drawing/2014/main" id="{C656B438-3910-496E-8524-FFCFF3726EEB}"/>
              </a:ext>
            </a:extLst>
          </p:cNvPr>
          <p:cNvCxnSpPr>
            <a:cxnSpLocks/>
            <a:stCxn id="31" idx="3"/>
            <a:endCxn id="17" idx="1"/>
          </p:cNvCxnSpPr>
          <p:nvPr/>
        </p:nvCxnSpPr>
        <p:spPr>
          <a:xfrm flipV="1">
            <a:off x="3875640" y="2053586"/>
            <a:ext cx="5330401" cy="88024"/>
          </a:xfrm>
          <a:prstGeom prst="bentConnector3">
            <a:avLst>
              <a:gd name="adj1" fmla="val 50000"/>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60" name="Elbow Connector 53">
            <a:extLst>
              <a:ext uri="{FF2B5EF4-FFF2-40B4-BE49-F238E27FC236}">
                <a16:creationId xmlns:a16="http://schemas.microsoft.com/office/drawing/2014/main" id="{5C2FF26C-F069-49ED-B34B-EA19029D0DCF}"/>
              </a:ext>
            </a:extLst>
          </p:cNvPr>
          <p:cNvCxnSpPr>
            <a:cxnSpLocks/>
            <a:stCxn id="42" idx="3"/>
            <a:endCxn id="13" idx="1"/>
          </p:cNvCxnSpPr>
          <p:nvPr/>
        </p:nvCxnSpPr>
        <p:spPr>
          <a:xfrm>
            <a:off x="6616623" y="4583093"/>
            <a:ext cx="2608208" cy="632233"/>
          </a:xfrm>
          <a:prstGeom prst="bentConnector3">
            <a:avLst>
              <a:gd name="adj1" fmla="val 20868"/>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3387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3500-CDF6-4F7F-977B-8AA303985C81}"/>
              </a:ext>
            </a:extLst>
          </p:cNvPr>
          <p:cNvSpPr>
            <a:spLocks noGrp="1"/>
          </p:cNvSpPr>
          <p:nvPr>
            <p:ph type="title"/>
          </p:nvPr>
        </p:nvSpPr>
        <p:spPr>
          <a:xfrm>
            <a:off x="269239" y="2084363"/>
            <a:ext cx="11653523" cy="2136222"/>
          </a:xfrm>
        </p:spPr>
        <p:txBody>
          <a:bodyPr/>
          <a:lstStyle/>
          <a:p>
            <a:r>
              <a:rPr lang="en-US" dirty="0"/>
              <a:t>Design for media service solutions</a:t>
            </a:r>
          </a:p>
        </p:txBody>
      </p:sp>
    </p:spTree>
    <p:extLst>
      <p:ext uri="{BB962C8B-B14F-4D97-AF65-F5344CB8AC3E}">
        <p14:creationId xmlns:p14="http://schemas.microsoft.com/office/powerpoint/2010/main" val="329546207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Design for media service solutions</a:t>
            </a:r>
          </a:p>
        </p:txBody>
      </p:sp>
      <p:sp>
        <p:nvSpPr>
          <p:cNvPr id="5" name="Text Placeholder 4"/>
          <p:cNvSpPr>
            <a:spLocks noGrp="1"/>
          </p:cNvSpPr>
          <p:nvPr>
            <p:ph type="body" sz="quarter" idx="10"/>
          </p:nvPr>
        </p:nvSpPr>
        <p:spPr>
          <a:xfrm>
            <a:off x="530452" y="1476899"/>
            <a:ext cx="11373922" cy="3726761"/>
          </a:xfrm>
        </p:spPr>
        <p:txBody>
          <a:bodyPr/>
          <a:lstStyle/>
          <a:p>
            <a:r>
              <a:rPr lang="en-US" sz="3600" dirty="0"/>
              <a:t>Encoding</a:t>
            </a:r>
          </a:p>
          <a:p>
            <a:r>
              <a:rPr lang="en-US" sz="3600" dirty="0"/>
              <a:t>Media Analytics</a:t>
            </a:r>
          </a:p>
          <a:p>
            <a:r>
              <a:rPr lang="en-US" sz="3600" dirty="0"/>
              <a:t>Streaming</a:t>
            </a:r>
          </a:p>
          <a:p>
            <a:r>
              <a:rPr lang="en-US" sz="3600" dirty="0"/>
              <a:t>Content Protection</a:t>
            </a:r>
          </a:p>
          <a:p>
            <a:r>
              <a:rPr lang="en-US" sz="3600" dirty="0"/>
              <a:t>Content Delivery Network (CDN)</a:t>
            </a:r>
          </a:p>
          <a:p>
            <a:r>
              <a:rPr lang="en-US" sz="3600" dirty="0"/>
              <a:t>Azure Media Player</a:t>
            </a:r>
          </a:p>
        </p:txBody>
      </p:sp>
    </p:spTree>
    <p:extLst>
      <p:ext uri="{BB962C8B-B14F-4D97-AF65-F5344CB8AC3E}">
        <p14:creationId xmlns:p14="http://schemas.microsoft.com/office/powerpoint/2010/main" val="3869353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Video-on-demand digital media</a:t>
            </a:r>
          </a:p>
        </p:txBody>
      </p:sp>
      <p:pic>
        <p:nvPicPr>
          <p:cNvPr id="6" name="Graphic 5">
            <a:extLst>
              <a:ext uri="{FF2B5EF4-FFF2-40B4-BE49-F238E27FC236}">
                <a16:creationId xmlns:a16="http://schemas.microsoft.com/office/drawing/2014/main" id="{9177911E-90CC-4CFC-A331-C644B24050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153" y="1412044"/>
            <a:ext cx="10729191" cy="5005039"/>
          </a:xfrm>
          <a:prstGeom prst="rect">
            <a:avLst/>
          </a:prstGeom>
        </p:spPr>
      </p:pic>
    </p:spTree>
    <p:extLst>
      <p:ext uri="{BB962C8B-B14F-4D97-AF65-F5344CB8AC3E}">
        <p14:creationId xmlns:p14="http://schemas.microsoft.com/office/powerpoint/2010/main" val="1166479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streaming digital media</a:t>
            </a:r>
          </a:p>
        </p:txBody>
      </p:sp>
      <p:pic>
        <p:nvPicPr>
          <p:cNvPr id="2" name="Graphic 1">
            <a:extLst>
              <a:ext uri="{FF2B5EF4-FFF2-40B4-BE49-F238E27FC236}">
                <a16:creationId xmlns:a16="http://schemas.microsoft.com/office/drawing/2014/main" id="{4997A9A1-C1A5-4DE7-8C6E-71AE115FA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505" y="1337342"/>
            <a:ext cx="11508761" cy="5005039"/>
          </a:xfrm>
          <a:prstGeom prst="rect">
            <a:avLst/>
          </a:prstGeom>
        </p:spPr>
      </p:pic>
    </p:spTree>
    <p:extLst>
      <p:ext uri="{BB962C8B-B14F-4D97-AF65-F5344CB8AC3E}">
        <p14:creationId xmlns:p14="http://schemas.microsoft.com/office/powerpoint/2010/main" val="33385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40</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475653"/>
          </a:xfrm>
        </p:spPr>
        <p:txBody>
          <a:bodyPr>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8</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5D014-D536-4619-B8CB-9F412D33ACAE}">
  <ds:schemaRefs>
    <ds:schemaRef ds:uri="http://schemas.microsoft.com/office/2006/metadata/properties"/>
    <ds:schemaRef ds:uri="http://schemas.microsoft.com/office/infopath/2007/PartnerControls"/>
    <ds:schemaRef ds:uri="1AB5B583-F0CB-48BC-A5EC-1321D80DA2B0"/>
  </ds:schemaRefs>
</ds:datastoreItem>
</file>

<file path=customXml/itemProps2.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4776</Words>
  <Application>Microsoft Office PowerPoint</Application>
  <PresentationFormat>Widescreen</PresentationFormat>
  <Paragraphs>545</Paragraphs>
  <Slides>43</Slides>
  <Notes>42</Notes>
  <HiddenSlides>12</HiddenSlides>
  <MMClips>0</MMClips>
  <ScaleCrop>false</ScaleCrop>
  <HeadingPairs>
    <vt:vector size="8" baseType="variant">
      <vt:variant>
        <vt:lpstr>Fonts Used</vt:lpstr>
      </vt:variant>
      <vt:variant>
        <vt:i4>16</vt:i4>
      </vt:variant>
      <vt:variant>
        <vt:lpstr>Theme</vt:lpstr>
      </vt:variant>
      <vt:variant>
        <vt:i4>12</vt:i4>
      </vt:variant>
      <vt:variant>
        <vt:lpstr>Embedded OLE Servers</vt:lpstr>
      </vt:variant>
      <vt:variant>
        <vt:i4>1</vt:i4>
      </vt:variant>
      <vt:variant>
        <vt:lpstr>Slide Titles</vt:lpstr>
      </vt:variant>
      <vt:variant>
        <vt:i4>43</vt:i4>
      </vt:variant>
    </vt:vector>
  </HeadingPairs>
  <TitlesOfParts>
    <vt:vector size="72" baseType="lpstr">
      <vt:lpstr>MS PGothic</vt:lpstr>
      <vt:lpstr>Arial</vt:lpstr>
      <vt:lpstr>Calibri</vt:lpstr>
      <vt:lpstr>Calibri Light</vt:lpstr>
      <vt:lpstr>Consolas</vt:lpstr>
      <vt:lpstr>Courier New</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WHITE TEMPLATE</vt:lpstr>
      <vt:lpstr>think-cell Slide</vt:lpstr>
      <vt:lpstr>Design Solutions by using Platform Services</vt:lpstr>
      <vt:lpstr>Design Solutions by using Platform Services (10-15%)</vt:lpstr>
      <vt:lpstr>PowerPoint Presentation</vt:lpstr>
      <vt:lpstr>Cognitive Services</vt:lpstr>
      <vt:lpstr>PowerPoint Presentation</vt:lpstr>
      <vt:lpstr>Bot Services</vt:lpstr>
      <vt:lpstr>PowerPoint Presentation</vt:lpstr>
      <vt:lpstr>PowerPoint Presentation</vt:lpstr>
      <vt:lpstr>PowerPoint Presentation</vt:lpstr>
      <vt:lpstr>Stream Analytics</vt:lpstr>
      <vt:lpstr>IoT Hub</vt:lpstr>
      <vt:lpstr>Time Series Insights</vt:lpstr>
      <vt:lpstr>IoT Edge</vt:lpstr>
      <vt:lpstr>PowerPoint Presentation</vt:lpstr>
      <vt:lpstr>PowerPoint Presentation</vt:lpstr>
      <vt:lpstr>PowerPoint Presentation</vt:lpstr>
      <vt:lpstr>PowerPoint Presentation</vt:lpstr>
      <vt:lpstr>Service bus</vt:lpstr>
      <vt:lpstr>Service Bus Topic</vt:lpstr>
      <vt:lpstr>Service Bus Queue</vt:lpstr>
      <vt:lpstr>Event Hub</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Serverless event-driven architecture</vt:lpstr>
      <vt:lpstr>Design for media service solutions</vt:lpstr>
      <vt:lpstr>Design for media service solutions</vt:lpstr>
      <vt:lpstr>Video-on-demand digital media</vt:lpstr>
      <vt:lpstr>Live streaming digital media</vt:lpstr>
      <vt:lpstr>Azure Search Overview</vt:lpstr>
      <vt:lpstr>PowerPoint Presentation</vt:lpstr>
      <vt:lpstr>What you can do with Media Services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2018-06-13T17:21:09Z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